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ED7980"/>
    <a:srgbClr val="89CCCC"/>
    <a:srgbClr val="B4C3E4"/>
    <a:srgbClr val="444444"/>
    <a:srgbClr val="C4E5E6"/>
    <a:srgbClr val="A7DDE0"/>
    <a:srgbClr val="F0F0E0"/>
    <a:srgbClr val="D09B49"/>
    <a:srgbClr val="FAF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404" autoAdjust="0"/>
  </p:normalViewPr>
  <p:slideViewPr>
    <p:cSldViewPr snapToGrid="0">
      <p:cViewPr varScale="1">
        <p:scale>
          <a:sx n="74" d="100"/>
          <a:sy n="74" d="100"/>
        </p:scale>
        <p:origin x="6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bg>
      <p:bgPr>
        <a:solidFill>
          <a:srgbClr val="F0F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434EC87-CEDF-3854-0AF1-A7617E87C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972" y="128061"/>
            <a:ext cx="8543925" cy="439206"/>
          </a:xfrm>
        </p:spPr>
        <p:txBody>
          <a:bodyPr>
            <a:normAutofit/>
          </a:bodyPr>
          <a:lstStyle>
            <a:lvl1pPr>
              <a:defRPr sz="1800" b="1">
                <a:solidFill>
                  <a:srgbClr val="44444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183349-D3C0-B524-C565-AE2FF5389458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18069"/>
            <a:ext cx="9906000" cy="846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4942F25-B59C-B701-289F-604297336CC7}"/>
              </a:ext>
            </a:extLst>
          </p:cNvPr>
          <p:cNvSpPr txBox="1"/>
          <p:nvPr userDrawn="1"/>
        </p:nvSpPr>
        <p:spPr>
          <a:xfrm>
            <a:off x="8443384" y="479988"/>
            <a:ext cx="1384300" cy="153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400" dirty="0">
                <a:solidFill>
                  <a:schemeClr val="tx1"/>
                </a:solidFill>
              </a:rPr>
              <a:t>Copyright © Mie Prefecture. All Rights Reserved.</a:t>
            </a:r>
            <a:endParaRPr lang="ja-JP" altLang="en-US" sz="400" dirty="0">
              <a:solidFill>
                <a:schemeClr val="tx1"/>
              </a:solidFill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F33565D-CCA3-CFD5-A8D3-2A41B385CB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38634" y="58748"/>
            <a:ext cx="1145644" cy="439164"/>
          </a:xfrm>
          <a:prstGeom prst="rect">
            <a:avLst/>
          </a:prstGeom>
        </p:spPr>
      </p:pic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A44B7C84-FD68-6B67-C389-7509FB573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3924" y="772428"/>
            <a:ext cx="8798152" cy="90352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rgbClr val="44444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1366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735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628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3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07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83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3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93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33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40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59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23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A380C-22F2-56A3-A529-B1D27350C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B6BF18-92E9-E29B-0552-E881253AA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三重の食文化を学んで食べる！　</a:t>
            </a:r>
            <a:r>
              <a:rPr lang="en-US" altLang="ja-JP" dirty="0"/>
              <a:t>2</a:t>
            </a:r>
            <a:r>
              <a:rPr lang="ja-JP" altLang="en-US" dirty="0"/>
              <a:t>泊</a:t>
            </a:r>
            <a:r>
              <a:rPr lang="en-US" altLang="ja-JP" dirty="0"/>
              <a:t>3</a:t>
            </a:r>
            <a:r>
              <a:rPr lang="ja-JP" altLang="en-US" dirty="0"/>
              <a:t>日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AD5B71-EBD3-48C7-BB9B-E030FFAA1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3924" y="676178"/>
            <a:ext cx="8798152" cy="817167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伊勢うどんや、めはり寿司などの郷土料理を味わったり、伊勢かまぼこの手作り体験を通じて、三重ならではの食文化や、日本の伝統的な食について学ぶことができるコースです。</a:t>
            </a:r>
          </a:p>
        </p:txBody>
      </p: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8094B995-464D-D769-2108-42B162E0C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363027"/>
              </p:ext>
            </p:extLst>
          </p:nvPr>
        </p:nvGraphicFramePr>
        <p:xfrm>
          <a:off x="251146" y="1375148"/>
          <a:ext cx="9513775" cy="913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088">
                  <a:extLst>
                    <a:ext uri="{9D8B030D-6E8A-4147-A177-3AD203B41FA5}">
                      <a16:colId xmlns:a16="http://schemas.microsoft.com/office/drawing/2014/main" val="3969185250"/>
                    </a:ext>
                  </a:extLst>
                </a:gridCol>
                <a:gridCol w="4180062">
                  <a:extLst>
                    <a:ext uri="{9D8B030D-6E8A-4147-A177-3AD203B41FA5}">
                      <a16:colId xmlns:a16="http://schemas.microsoft.com/office/drawing/2014/main" val="994702396"/>
                    </a:ext>
                  </a:extLst>
                </a:gridCol>
                <a:gridCol w="4564625">
                  <a:extLst>
                    <a:ext uri="{9D8B030D-6E8A-4147-A177-3AD203B41FA5}">
                      <a16:colId xmlns:a16="http://schemas.microsoft.com/office/drawing/2014/main" val="1667600408"/>
                    </a:ext>
                  </a:extLst>
                </a:gridCol>
              </a:tblGrid>
              <a:tr h="1584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行程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エリア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体験プログラム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661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２泊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3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伊勢志摩（伊勢市）→中南勢（松阪市、多気町）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→東紀州（熊野市、御浜町）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伊勢かまぼこ作り体験、伊勢の郷土料理（伊勢うどん、てこね寿司）、味噌の仕込み体験、熊野古道ウォーキング、熊野の郷土料理（さんま寿司・めはり寿司）</a:t>
                      </a: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179919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7D52783C-B9B6-9E72-0F1F-878B4B94C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360227"/>
              </p:ext>
            </p:extLst>
          </p:nvPr>
        </p:nvGraphicFramePr>
        <p:xfrm>
          <a:off x="251146" y="2345709"/>
          <a:ext cx="9527561" cy="3218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392">
                  <a:extLst>
                    <a:ext uri="{9D8B030D-6E8A-4147-A177-3AD203B41FA5}">
                      <a16:colId xmlns:a16="http://schemas.microsoft.com/office/drawing/2014/main" val="1225636619"/>
                    </a:ext>
                  </a:extLst>
                </a:gridCol>
                <a:gridCol w="8930169">
                  <a:extLst>
                    <a:ext uri="{9D8B030D-6E8A-4147-A177-3AD203B41FA5}">
                      <a16:colId xmlns:a16="http://schemas.microsoft.com/office/drawing/2014/main" val="69857441"/>
                    </a:ext>
                  </a:extLst>
                </a:gridCol>
              </a:tblGrid>
              <a:tr h="2445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日次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7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行程</a:t>
                      </a:r>
                      <a:endParaRPr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52722"/>
                  </a:ext>
                </a:extLst>
              </a:tr>
              <a:tr h="7623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70" rtl="0" eaLnBrk="1" fontAlgn="auto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各地＝＝若松屋（伊勢かまぼこ手作り体験）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70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分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＝＝＜約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分＞＝＝伊勢志摩の郷土料理（伊勢うどん、てこね寿司）の昼食・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60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分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・・・おかげ横丁散策 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</a:rPr>
                        <a:t>＊赤福等、伊勢の名物を散策しながらお楽しみ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90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分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＝＝＜約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30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分＞＝＝二見・夫婦岩（見学）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50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分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＝＝＝鳥羽（宿泊）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614515"/>
                  </a:ext>
                </a:extLst>
              </a:tr>
              <a:tr h="67039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ホテル＝＝＜約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分＞＝＝鳥羽水族館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70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分＞＝＝松阪市内（松阪牛ランチ）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60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30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VISON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（味噌の仕込み体験 、見学）（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 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＊日本の伝統的な食文化体験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100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80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分＞＝＝熊野（宿泊）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8971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）「味噌の仕込み体験」は定員が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24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名の為、人数がそれ以上の場合は「木工体験」等との選択制や交代制で対応可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226110"/>
                  </a:ext>
                </a:extLst>
              </a:tr>
              <a:tr h="89997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ホテル＝＝＜約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分＞＝＝語り部さん付き熊野古道 松本峠ウォーキング（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※1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＝＝獅子岩・七里御浜（車窓）＝＝　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分＞＝＝道の駅パーク七里御浜（熊野の郷土料理「さんま寿司・めはり寿司」の昼食、お買物）（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※2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80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分＞＝＝花の窟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30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＝＝各地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522914"/>
                  </a:ext>
                </a:extLst>
              </a:tr>
              <a:tr h="2626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※1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雨天時の代替案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 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那智黒石加工体験　＊事前予約必要　（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※2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10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月から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3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月頃の日曜以外の午前中には工場見学ができます。（ご覧いただけない日もございます。）　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014499"/>
                  </a:ext>
                </a:extLst>
              </a:tr>
            </a:tbl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70007C1-EAD4-4D26-D55D-D9016C917FA4}"/>
              </a:ext>
            </a:extLst>
          </p:cNvPr>
          <p:cNvSpPr txBox="1"/>
          <p:nvPr/>
        </p:nvSpPr>
        <p:spPr>
          <a:xfrm>
            <a:off x="7823125" y="2391972"/>
            <a:ext cx="19046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bg1"/>
                </a:solidFill>
              </a:rPr>
              <a:t>（凡例：＝＝：バス　・・・：徒歩　～～：船）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8C033A2-A81B-9DB6-FCDC-64F52D1B315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6835" y="5677085"/>
            <a:ext cx="1241788" cy="931341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D23D1D86-C91D-A929-9762-145FE16CF85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5059" y="5677085"/>
            <a:ext cx="1397362" cy="93134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B7BF86E-CEB9-F350-8C2D-1A7F77DE4FBB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8857" y="5677084"/>
            <a:ext cx="1397012" cy="931341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FBDBBC14-95C1-B86E-C943-C79753C5EAE5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82304" y="5677084"/>
            <a:ext cx="1405797" cy="931341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8BFDE98F-6340-7155-EC6B-790F8C9D724D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16103" y="5677084"/>
            <a:ext cx="1384763" cy="917406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2AA4E79-C45E-4BD0-41DB-78034B1AB4C6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8868" y="5677084"/>
            <a:ext cx="1223207" cy="91740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7FFF765-FB10-9477-65D4-FD79CED6DFE0}"/>
              </a:ext>
            </a:extLst>
          </p:cNvPr>
          <p:cNvSpPr txBox="1"/>
          <p:nvPr/>
        </p:nvSpPr>
        <p:spPr>
          <a:xfrm>
            <a:off x="614960" y="6594489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伊勢うどん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D6A482C-92BA-F563-80DC-CA4D1D409209}"/>
              </a:ext>
            </a:extLst>
          </p:cNvPr>
          <p:cNvSpPr txBox="1"/>
          <p:nvPr/>
        </p:nvSpPr>
        <p:spPr>
          <a:xfrm>
            <a:off x="2070971" y="6594489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おかげ横丁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D6A2466-7B81-F995-BBBE-BACAF12EC9B5}"/>
              </a:ext>
            </a:extLst>
          </p:cNvPr>
          <p:cNvSpPr txBox="1"/>
          <p:nvPr/>
        </p:nvSpPr>
        <p:spPr>
          <a:xfrm>
            <a:off x="3604594" y="6594489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二見・夫婦岩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8F76B37-6FB6-2CBB-85B7-80DACA9C6ACB}"/>
              </a:ext>
            </a:extLst>
          </p:cNvPr>
          <p:cNvSpPr txBox="1"/>
          <p:nvPr/>
        </p:nvSpPr>
        <p:spPr>
          <a:xfrm>
            <a:off x="5082304" y="6594489"/>
            <a:ext cx="145614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鳥羽水族館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382BD3E-F913-5072-5C50-4E7E41CA3536}"/>
              </a:ext>
            </a:extLst>
          </p:cNvPr>
          <p:cNvSpPr txBox="1"/>
          <p:nvPr/>
        </p:nvSpPr>
        <p:spPr>
          <a:xfrm>
            <a:off x="6580412" y="6594489"/>
            <a:ext cx="145614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熊野古道伊勢路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BED498F-850E-CB26-897C-AFA37D1DACF9}"/>
              </a:ext>
            </a:extLst>
          </p:cNvPr>
          <p:cNvSpPr txBox="1"/>
          <p:nvPr/>
        </p:nvSpPr>
        <p:spPr>
          <a:xfrm>
            <a:off x="8128868" y="6594489"/>
            <a:ext cx="122320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花の窟</a:t>
            </a:r>
          </a:p>
        </p:txBody>
      </p:sp>
    </p:spTree>
    <p:extLst>
      <p:ext uri="{BB962C8B-B14F-4D97-AF65-F5344CB8AC3E}">
        <p14:creationId xmlns:p14="http://schemas.microsoft.com/office/powerpoint/2010/main" val="2380464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Century Gothic"/>
        <a:ea typeface="BIZ UDPゴシック"/>
        <a:cs typeface=""/>
      </a:majorFont>
      <a:minorFont>
        <a:latin typeface="Century Gothic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519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Century Gothic</vt:lpstr>
      <vt:lpstr>Office テーマ</vt:lpstr>
      <vt:lpstr>三重の食文化を学んで食べる！　2泊3日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KHS 24</dc:creator>
  <cp:lastModifiedBy>KHS 24</cp:lastModifiedBy>
  <cp:revision>32</cp:revision>
  <dcterms:created xsi:type="dcterms:W3CDTF">2025-10-09T01:11:11Z</dcterms:created>
  <dcterms:modified xsi:type="dcterms:W3CDTF">2025-10-16T06:38:46Z</dcterms:modified>
</cp:coreProperties>
</file>