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ED7980"/>
    <a:srgbClr val="89CCCC"/>
    <a:srgbClr val="B4C3E4"/>
    <a:srgbClr val="444444"/>
    <a:srgbClr val="C4E5E6"/>
    <a:srgbClr val="A7DDE0"/>
    <a:srgbClr val="F0F0E0"/>
    <a:srgbClr val="D09B49"/>
    <a:srgbClr val="FAFA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404" autoAdjust="0"/>
  </p:normalViewPr>
  <p:slideViewPr>
    <p:cSldViewPr snapToGrid="0">
      <p:cViewPr varScale="1">
        <p:scale>
          <a:sx n="74" d="100"/>
          <a:sy n="74" d="100"/>
        </p:scale>
        <p:origin x="9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bg>
      <p:bgPr>
        <a:solidFill>
          <a:srgbClr val="F0F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434EC87-CEDF-3854-0AF1-A7617E87C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972" y="128061"/>
            <a:ext cx="8543925" cy="439206"/>
          </a:xfrm>
        </p:spPr>
        <p:txBody>
          <a:bodyPr>
            <a:normAutofit/>
          </a:bodyPr>
          <a:lstStyle>
            <a:lvl1pPr>
              <a:defRPr sz="1800" b="1">
                <a:solidFill>
                  <a:srgbClr val="44444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3183349-D3C0-B524-C565-AE2FF5389458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18069"/>
            <a:ext cx="9906000" cy="846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4942F25-B59C-B701-289F-604297336CC7}"/>
              </a:ext>
            </a:extLst>
          </p:cNvPr>
          <p:cNvSpPr txBox="1"/>
          <p:nvPr userDrawn="1"/>
        </p:nvSpPr>
        <p:spPr>
          <a:xfrm>
            <a:off x="8443384" y="479988"/>
            <a:ext cx="1384300" cy="153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400" dirty="0">
                <a:solidFill>
                  <a:schemeClr val="tx1"/>
                </a:solidFill>
              </a:rPr>
              <a:t>Copyright © Mie Prefecture. All Rights Reserved.</a:t>
            </a:r>
            <a:endParaRPr lang="ja-JP" altLang="en-US" sz="400" dirty="0">
              <a:solidFill>
                <a:schemeClr val="tx1"/>
              </a:solidFill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F33565D-CCA3-CFD5-A8D3-2A41B385CB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38634" y="58748"/>
            <a:ext cx="1145644" cy="439164"/>
          </a:xfrm>
          <a:prstGeom prst="rect">
            <a:avLst/>
          </a:prstGeom>
        </p:spPr>
      </p:pic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A44B7C84-FD68-6B67-C389-7509FB573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3924" y="772428"/>
            <a:ext cx="8798152" cy="90352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400">
                <a:solidFill>
                  <a:srgbClr val="444444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1366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735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628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3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1072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83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3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931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33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40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59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238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hyperlink" Target="https://www.suzukacircuit.jp/group_s/park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1F982-1E2F-1AF8-C7E9-71C7A6493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FF29B2-D559-5560-4A09-40211E2E9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環境＆エネルギーと公害問題について学ぶ　</a:t>
            </a:r>
            <a:r>
              <a:rPr lang="en-US" altLang="ja-JP" dirty="0"/>
              <a:t>1</a:t>
            </a:r>
            <a:r>
              <a:rPr lang="ja-JP" altLang="en-US" dirty="0"/>
              <a:t>泊</a:t>
            </a:r>
            <a:r>
              <a:rPr lang="en-US" altLang="ja-JP" dirty="0"/>
              <a:t>2</a:t>
            </a:r>
            <a:r>
              <a:rPr lang="ja-JP" altLang="en-US" dirty="0"/>
              <a:t>日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1D97887-E12B-8D5D-32F5-6C86F1013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3924" y="676178"/>
            <a:ext cx="8798152" cy="817167"/>
          </a:xfrm>
        </p:spPr>
        <p:txBody>
          <a:bodyPr>
            <a:normAutofit fontScale="92500"/>
          </a:bodyPr>
          <a:lstStyle/>
          <a:p>
            <a:r>
              <a:rPr kumimoji="1" lang="ja-JP" altLang="en-US" dirty="0"/>
              <a:t>日本でも有数の工業地帯である北勢エリアで、体験を通じて産業学習や環境学習ができるコースです。</a:t>
            </a:r>
            <a:br>
              <a:rPr kumimoji="1" lang="en-US" altLang="ja-JP" dirty="0"/>
            </a:br>
            <a:r>
              <a:rPr kumimoji="1" lang="ja-JP" altLang="en-US" dirty="0"/>
              <a:t>また、</a:t>
            </a:r>
            <a:r>
              <a:rPr lang="ja-JP" altLang="en-US" dirty="0"/>
              <a:t>「</a:t>
            </a:r>
            <a:r>
              <a:rPr kumimoji="1" lang="ja-JP" altLang="en-US" dirty="0"/>
              <a:t>Ｆ１」で有名な鈴鹿サーキットではアトラクションも楽しみながら、様々な体験プログラムに参加することもできます。</a:t>
            </a:r>
          </a:p>
        </p:txBody>
      </p:sp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41AD59AA-D282-2A89-0FFC-2638EA1B26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121003"/>
              </p:ext>
            </p:extLst>
          </p:nvPr>
        </p:nvGraphicFramePr>
        <p:xfrm>
          <a:off x="251146" y="1434417"/>
          <a:ext cx="9513775" cy="64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088">
                  <a:extLst>
                    <a:ext uri="{9D8B030D-6E8A-4147-A177-3AD203B41FA5}">
                      <a16:colId xmlns:a16="http://schemas.microsoft.com/office/drawing/2014/main" val="3969185250"/>
                    </a:ext>
                  </a:extLst>
                </a:gridCol>
                <a:gridCol w="4180062">
                  <a:extLst>
                    <a:ext uri="{9D8B030D-6E8A-4147-A177-3AD203B41FA5}">
                      <a16:colId xmlns:a16="http://schemas.microsoft.com/office/drawing/2014/main" val="994702396"/>
                    </a:ext>
                  </a:extLst>
                </a:gridCol>
                <a:gridCol w="4564625">
                  <a:extLst>
                    <a:ext uri="{9D8B030D-6E8A-4147-A177-3AD203B41FA5}">
                      <a16:colId xmlns:a16="http://schemas.microsoft.com/office/drawing/2014/main" val="1667600408"/>
                    </a:ext>
                  </a:extLst>
                </a:gridCol>
              </a:tblGrid>
              <a:tr h="1584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行程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9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エリア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9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体験プログラム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9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661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泊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1444" marR="91444" marT="45357" marB="4535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北勢（四日市市、鈴鹿市、川越町）→中南勢（津市）</a:t>
                      </a:r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1444" marR="91444" marT="45357" marB="4535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産業（エネルギー）学習、公害・環境学習、手作り体験</a:t>
                      </a:r>
                    </a:p>
                  </a:txBody>
                  <a:tcPr marL="91444" marR="91444" marT="45357" marB="4535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179919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B9C4720-ECD3-A688-1B15-80154A157A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961202"/>
              </p:ext>
            </p:extLst>
          </p:nvPr>
        </p:nvGraphicFramePr>
        <p:xfrm>
          <a:off x="251146" y="2401012"/>
          <a:ext cx="9527561" cy="270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392">
                  <a:extLst>
                    <a:ext uri="{9D8B030D-6E8A-4147-A177-3AD203B41FA5}">
                      <a16:colId xmlns:a16="http://schemas.microsoft.com/office/drawing/2014/main" val="1225636619"/>
                    </a:ext>
                  </a:extLst>
                </a:gridCol>
                <a:gridCol w="8930169">
                  <a:extLst>
                    <a:ext uri="{9D8B030D-6E8A-4147-A177-3AD203B41FA5}">
                      <a16:colId xmlns:a16="http://schemas.microsoft.com/office/drawing/2014/main" val="69857441"/>
                    </a:ext>
                  </a:extLst>
                </a:gridCol>
              </a:tblGrid>
              <a:tr h="3037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日次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7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行程</a:t>
                      </a:r>
                      <a:endParaRPr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952722"/>
                  </a:ext>
                </a:extLst>
              </a:tr>
              <a:tr h="47715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ct val="20000"/>
                        </a:spcBef>
                      </a:pP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各地＝＝川越電力館テラ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46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（見学） 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＊産業学習（火力発電の仕組みを学ぶ）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90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20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分＞＝＝四日市市内（昼食）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60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15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分＞＝＝そらんぽ四日市（四日市市立博物館・四日市公害と環境未来館） 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＊公害・環境学習（未来に豊かな環境を引き継ぐための学びの施設）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90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120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40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分＞＝＝鈴鹿市内（宿泊）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614515"/>
                  </a:ext>
                </a:extLst>
              </a:tr>
              <a:tr h="2908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宿泊を四日市市内として、四日市港ポートビルや四日市コンビナート夜景クルーズを行程内に組込みも可能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0265333"/>
                  </a:ext>
                </a:extLst>
              </a:tr>
              <a:tr h="4196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ホテル＝＝鈴鹿サーキットパーク（自由行動・ミールクーポンでの昼食）（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180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50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分＞＝＝おやつタウン（手作り体験）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90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】※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要予約 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＊ベビースターラーメンの製造工程と歴史を学ぶ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＝＝各地</a:t>
                      </a:r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897110"/>
                  </a:ext>
                </a:extLst>
              </a:tr>
              <a:tr h="23854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）団体様向けの体験プログラムもございます。　（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  <a:hlinkClick r:id="rId2"/>
                        </a:rPr>
                        <a:t>https://www.suzukacircuit.jp/group_s/park/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）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432612"/>
                  </a:ext>
                </a:extLst>
              </a:tr>
            </a:tbl>
          </a:graphicData>
        </a:graphic>
      </p:graphicFrame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C730D8B-EF61-9743-3268-7EDC04A58800}"/>
              </a:ext>
            </a:extLst>
          </p:cNvPr>
          <p:cNvSpPr txBox="1"/>
          <p:nvPr/>
        </p:nvSpPr>
        <p:spPr>
          <a:xfrm>
            <a:off x="7814971" y="2454745"/>
            <a:ext cx="19046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solidFill>
                  <a:schemeClr val="bg1"/>
                </a:solidFill>
              </a:rPr>
              <a:t>（凡例：＝＝：バス　・・・：徒歩　～～：船）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9DC9C6D2-9E9D-EB8D-6EBB-03F24D3416B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51146" y="5230967"/>
            <a:ext cx="1440000" cy="108000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2557F809-58E1-DC80-BE30-39B728A67B8B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2913" y="5230967"/>
            <a:ext cx="1496104" cy="10800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874EB6B3-5997-6D39-D652-77401C47273D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401739" y="5230967"/>
            <a:ext cx="1440000" cy="10800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FFF9D7BA-5CFA-C492-D176-F5AFE2A684B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952187" y="5230967"/>
            <a:ext cx="1440000" cy="108000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09DE28B-3991-D4BB-7CCD-E9BC1D89141C}"/>
              </a:ext>
            </a:extLst>
          </p:cNvPr>
          <p:cNvSpPr txBox="1"/>
          <p:nvPr/>
        </p:nvSpPr>
        <p:spPr>
          <a:xfrm>
            <a:off x="316972" y="6342394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川越電力館テラ</a:t>
            </a:r>
            <a:r>
              <a:rPr lang="en-US" altLang="ja-JP" sz="800" dirty="0">
                <a:solidFill>
                  <a:srgbClr val="444444"/>
                </a:solidFill>
              </a:rPr>
              <a:t>46</a:t>
            </a:r>
            <a:endParaRPr lang="ja-JP" altLang="en-US" sz="800" dirty="0">
              <a:solidFill>
                <a:srgbClr val="444444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57F70EC-026C-A090-E6D2-B5D2C1F427E2}"/>
              </a:ext>
            </a:extLst>
          </p:cNvPr>
          <p:cNvSpPr txBox="1"/>
          <p:nvPr/>
        </p:nvSpPr>
        <p:spPr>
          <a:xfrm>
            <a:off x="1898196" y="6342394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四日市とんてき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6083294-329A-B7AF-673E-7C9733A531C2}"/>
              </a:ext>
            </a:extLst>
          </p:cNvPr>
          <p:cNvSpPr txBox="1"/>
          <p:nvPr/>
        </p:nvSpPr>
        <p:spPr>
          <a:xfrm>
            <a:off x="3479420" y="6342394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800" dirty="0">
                <a:solidFill>
                  <a:srgbClr val="444444"/>
                </a:solidFill>
              </a:rPr>
              <a:t>四日市市立博物館</a:t>
            </a:r>
            <a:endParaRPr lang="ja-JP" altLang="en-US" sz="800" dirty="0">
              <a:solidFill>
                <a:srgbClr val="444444"/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FCB6290-9A93-816C-6BD2-ABA12D764F9A}"/>
              </a:ext>
            </a:extLst>
          </p:cNvPr>
          <p:cNvSpPr txBox="1"/>
          <p:nvPr/>
        </p:nvSpPr>
        <p:spPr>
          <a:xfrm>
            <a:off x="4947482" y="6342394"/>
            <a:ext cx="144470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四日市公害と環境未来館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FBBAA36-B407-602B-EBAA-E809A34281B1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512450" y="5230967"/>
            <a:ext cx="1440000" cy="1080000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60C2C36-4150-5610-895C-FED33E3F2148}"/>
              </a:ext>
            </a:extLst>
          </p:cNvPr>
          <p:cNvSpPr txBox="1"/>
          <p:nvPr/>
        </p:nvSpPr>
        <p:spPr>
          <a:xfrm>
            <a:off x="6589681" y="6342394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鈴鹿サーキットパーク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AA118836-EA87-1725-2D18-16F205BA7687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072713" y="5230967"/>
            <a:ext cx="1440000" cy="1080000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B783E80-25F0-0141-275E-5FB062A8C025}"/>
              </a:ext>
            </a:extLst>
          </p:cNvPr>
          <p:cNvSpPr txBox="1"/>
          <p:nvPr/>
        </p:nvSpPr>
        <p:spPr>
          <a:xfrm>
            <a:off x="8149944" y="6342394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おやつタウン</a:t>
            </a:r>
          </a:p>
        </p:txBody>
      </p:sp>
    </p:spTree>
    <p:extLst>
      <p:ext uri="{BB962C8B-B14F-4D97-AF65-F5344CB8AC3E}">
        <p14:creationId xmlns:p14="http://schemas.microsoft.com/office/powerpoint/2010/main" val="2222884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Century Gothic"/>
        <a:ea typeface="BIZ UDPゴシック"/>
        <a:cs typeface=""/>
      </a:majorFont>
      <a:minorFont>
        <a:latin typeface="Century Gothic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728</TotalTime>
  <Words>352</Words>
  <Application>Microsoft Office PowerPoint</Application>
  <PresentationFormat>A4 210 x 297 mm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Century Gothic</vt:lpstr>
      <vt:lpstr>Office テーマ</vt:lpstr>
      <vt:lpstr>環境＆エネルギーと公害問題について学ぶ　1泊2日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KHS 24</dc:creator>
  <cp:lastModifiedBy>KHS 24</cp:lastModifiedBy>
  <cp:revision>32</cp:revision>
  <dcterms:created xsi:type="dcterms:W3CDTF">2025-10-09T01:11:11Z</dcterms:created>
  <dcterms:modified xsi:type="dcterms:W3CDTF">2025-10-16T06:41:37Z</dcterms:modified>
</cp:coreProperties>
</file>