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D7980"/>
    <a:srgbClr val="89CCCC"/>
    <a:srgbClr val="B4C3E4"/>
    <a:srgbClr val="444444"/>
    <a:srgbClr val="C4E5E6"/>
    <a:srgbClr val="A7DDE0"/>
    <a:srgbClr val="F0F0E0"/>
    <a:srgbClr val="D09B49"/>
    <a:srgbClr val="FAFA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04" autoAdjust="0"/>
  </p:normalViewPr>
  <p:slideViewPr>
    <p:cSldViewPr snapToGrid="0">
      <p:cViewPr varScale="1">
        <p:scale>
          <a:sx n="74" d="100"/>
          <a:sy n="74" d="100"/>
        </p:scale>
        <p:origin x="6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タイトル スライド">
    <p:bg>
      <p:bgPr>
        <a:solidFill>
          <a:srgbClr val="F0F0E0"/>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434EC87-CEDF-3854-0AF1-A7617E87CE9F}"/>
              </a:ext>
            </a:extLst>
          </p:cNvPr>
          <p:cNvSpPr>
            <a:spLocks noGrp="1"/>
          </p:cNvSpPr>
          <p:nvPr>
            <p:ph type="title"/>
          </p:nvPr>
        </p:nvSpPr>
        <p:spPr>
          <a:xfrm>
            <a:off x="316972" y="128061"/>
            <a:ext cx="8543925" cy="439206"/>
          </a:xfrm>
        </p:spPr>
        <p:txBody>
          <a:bodyPr>
            <a:normAutofit/>
          </a:bodyPr>
          <a:lstStyle>
            <a:lvl1pPr>
              <a:defRPr sz="1800" b="1">
                <a:solidFill>
                  <a:srgbClr val="444444"/>
                </a:solidFill>
                <a:latin typeface="BIZ UDPゴシック" panose="020B0400000000000000" pitchFamily="50" charset="-128"/>
                <a:ea typeface="BIZ UDPゴシック" panose="020B0400000000000000" pitchFamily="50" charset="-128"/>
              </a:defRPr>
            </a:lvl1pPr>
          </a:lstStyle>
          <a:p>
            <a:r>
              <a:rPr lang="ja-JP" altLang="en-US" dirty="0"/>
              <a:t>マスター タイトルの書式設定</a:t>
            </a:r>
            <a:endParaRPr lang="en-US" dirty="0"/>
          </a:p>
        </p:txBody>
      </p:sp>
      <p:cxnSp>
        <p:nvCxnSpPr>
          <p:cNvPr id="9" name="直線コネクタ 8">
            <a:extLst>
              <a:ext uri="{FF2B5EF4-FFF2-40B4-BE49-F238E27FC236}">
                <a16:creationId xmlns:a16="http://schemas.microsoft.com/office/drawing/2014/main" id="{63183349-D3C0-B524-C565-AE2FF5389458}"/>
              </a:ext>
            </a:extLst>
          </p:cNvPr>
          <p:cNvCxnSpPr>
            <a:cxnSpLocks/>
          </p:cNvCxnSpPr>
          <p:nvPr userDrawn="1"/>
        </p:nvCxnSpPr>
        <p:spPr>
          <a:xfrm flipV="1">
            <a:off x="0" y="618069"/>
            <a:ext cx="9906000" cy="8466"/>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D4942F25-B59C-B701-289F-604297336CC7}"/>
              </a:ext>
            </a:extLst>
          </p:cNvPr>
          <p:cNvSpPr txBox="1"/>
          <p:nvPr userDrawn="1"/>
        </p:nvSpPr>
        <p:spPr>
          <a:xfrm>
            <a:off x="8443384" y="479988"/>
            <a:ext cx="1384300" cy="153888"/>
          </a:xfrm>
          <a:prstGeom prst="rect">
            <a:avLst/>
          </a:prstGeom>
          <a:noFill/>
        </p:spPr>
        <p:txBody>
          <a:bodyPr wrap="square">
            <a:spAutoFit/>
          </a:bodyPr>
          <a:lstStyle/>
          <a:p>
            <a:pPr algn="ctr"/>
            <a:r>
              <a:rPr lang="en-US" altLang="ja-JP" sz="400" dirty="0">
                <a:solidFill>
                  <a:schemeClr val="tx1"/>
                </a:solidFill>
              </a:rPr>
              <a:t>Copyright © Mie Prefecture. All Rights Reserved.</a:t>
            </a:r>
            <a:endParaRPr lang="ja-JP" altLang="en-US" sz="400" dirty="0">
              <a:solidFill>
                <a:schemeClr val="tx1"/>
              </a:solidFill>
            </a:endParaRPr>
          </a:p>
        </p:txBody>
      </p:sp>
      <p:pic>
        <p:nvPicPr>
          <p:cNvPr id="17" name="図 16">
            <a:extLst>
              <a:ext uri="{FF2B5EF4-FFF2-40B4-BE49-F238E27FC236}">
                <a16:creationId xmlns:a16="http://schemas.microsoft.com/office/drawing/2014/main" id="{EF33565D-CCA3-CFD5-A8D3-2A41B385CB1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38634" y="58748"/>
            <a:ext cx="1145644" cy="439164"/>
          </a:xfrm>
          <a:prstGeom prst="rect">
            <a:avLst/>
          </a:prstGeom>
        </p:spPr>
      </p:pic>
      <p:sp>
        <p:nvSpPr>
          <p:cNvPr id="22" name="Text Placeholder 3">
            <a:extLst>
              <a:ext uri="{FF2B5EF4-FFF2-40B4-BE49-F238E27FC236}">
                <a16:creationId xmlns:a16="http://schemas.microsoft.com/office/drawing/2014/main" id="{A44B7C84-FD68-6B67-C389-7509FB57334A}"/>
              </a:ext>
            </a:extLst>
          </p:cNvPr>
          <p:cNvSpPr>
            <a:spLocks noGrp="1"/>
          </p:cNvSpPr>
          <p:nvPr>
            <p:ph type="body" sz="half" idx="2"/>
          </p:nvPr>
        </p:nvSpPr>
        <p:spPr>
          <a:xfrm>
            <a:off x="553924" y="772428"/>
            <a:ext cx="8798152" cy="903527"/>
          </a:xfrm>
        </p:spPr>
        <p:txBody>
          <a:bodyPr>
            <a:normAutofit/>
          </a:bodyPr>
          <a:lstStyle>
            <a:lvl1pPr marL="0" indent="0">
              <a:lnSpc>
                <a:spcPct val="150000"/>
              </a:lnSpc>
              <a:buNone/>
              <a:defRPr sz="1400">
                <a:solidFill>
                  <a:srgbClr val="44444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Tree>
    <p:extLst>
      <p:ext uri="{BB962C8B-B14F-4D97-AF65-F5344CB8AC3E}">
        <p14:creationId xmlns:p14="http://schemas.microsoft.com/office/powerpoint/2010/main" val="421366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036735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200628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35013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14107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6283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4993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86093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7" name="Date Placeholder 6"/>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230033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81140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7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D4566-E06A-409B-9428-70B4AD0089F3}"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137159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AD4566-E06A-409B-9428-70B4AD0089F3}" type="datetimeFigureOut">
              <a:rPr kumimoji="1" lang="ja-JP" altLang="en-US" smtClean="0"/>
              <a:t>2025/10/16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D9E06B-1E48-4C8C-8F87-7E6558087C3B}" type="slidenum">
              <a:rPr kumimoji="1" lang="ja-JP" altLang="en-US" smtClean="0"/>
              <a:t>‹#›</a:t>
            </a:fld>
            <a:endParaRPr kumimoji="1" lang="ja-JP" altLang="en-US"/>
          </a:p>
        </p:txBody>
      </p:sp>
    </p:spTree>
    <p:extLst>
      <p:ext uri="{BB962C8B-B14F-4D97-AF65-F5344CB8AC3E}">
        <p14:creationId xmlns:p14="http://schemas.microsoft.com/office/powerpoint/2010/main" val="4041238383"/>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E2891-95AE-51EC-FADB-40B68A77094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56667E-4543-7724-4A26-C164C8683591}"/>
              </a:ext>
            </a:extLst>
          </p:cNvPr>
          <p:cNvSpPr>
            <a:spLocks noGrp="1"/>
          </p:cNvSpPr>
          <p:nvPr>
            <p:ph type="title"/>
          </p:nvPr>
        </p:nvSpPr>
        <p:spPr/>
        <p:txBody>
          <a:bodyPr/>
          <a:lstStyle/>
          <a:p>
            <a:r>
              <a:rPr lang="ja-JP" altLang="en-US" dirty="0"/>
              <a:t>離島の歴史伝統文化や島民とのふれあい　</a:t>
            </a:r>
            <a:r>
              <a:rPr lang="en-US" altLang="ja-JP" dirty="0"/>
              <a:t>2</a:t>
            </a:r>
            <a:r>
              <a:rPr lang="ja-JP" altLang="en-US" dirty="0"/>
              <a:t>泊</a:t>
            </a:r>
            <a:r>
              <a:rPr lang="en-US" altLang="ja-JP" dirty="0"/>
              <a:t>3</a:t>
            </a:r>
            <a:r>
              <a:rPr lang="ja-JP" altLang="en-US" dirty="0"/>
              <a:t>日</a:t>
            </a:r>
            <a:endParaRPr kumimoji="1" lang="ja-JP" altLang="en-US" dirty="0"/>
          </a:p>
        </p:txBody>
      </p:sp>
      <p:sp>
        <p:nvSpPr>
          <p:cNvPr id="3" name="テキスト プレースホルダー 2">
            <a:extLst>
              <a:ext uri="{FF2B5EF4-FFF2-40B4-BE49-F238E27FC236}">
                <a16:creationId xmlns:a16="http://schemas.microsoft.com/office/drawing/2014/main" id="{A493C9B9-FD51-0719-9646-C8BDCFB2DE1E}"/>
              </a:ext>
            </a:extLst>
          </p:cNvPr>
          <p:cNvSpPr>
            <a:spLocks noGrp="1"/>
          </p:cNvSpPr>
          <p:nvPr>
            <p:ph type="body" sz="half" idx="2"/>
          </p:nvPr>
        </p:nvSpPr>
        <p:spPr>
          <a:xfrm>
            <a:off x="553924" y="676178"/>
            <a:ext cx="8798152" cy="817167"/>
          </a:xfrm>
        </p:spPr>
        <p:txBody>
          <a:bodyPr>
            <a:normAutofit fontScale="92500"/>
          </a:bodyPr>
          <a:lstStyle/>
          <a:p>
            <a:r>
              <a:rPr kumimoji="1" lang="ja-JP" altLang="en-US" dirty="0"/>
              <a:t>県内最大の離島である答志島に泊まって島の暮らしを体験することができるコースです。</a:t>
            </a:r>
            <a:br>
              <a:rPr kumimoji="1" lang="en-US" altLang="ja-JP" dirty="0"/>
            </a:br>
            <a:r>
              <a:rPr kumimoji="1" lang="ja-JP" altLang="en-US" dirty="0"/>
              <a:t>島内探索で島の方々との交流や、海女文化に触れることができ、島文化や海の資源の大切さを学ぶことができます。</a:t>
            </a:r>
          </a:p>
          <a:p>
            <a:endParaRPr kumimoji="1" lang="ja-JP" altLang="en-US" dirty="0"/>
          </a:p>
        </p:txBody>
      </p:sp>
      <p:graphicFrame>
        <p:nvGraphicFramePr>
          <p:cNvPr id="28" name="表 27">
            <a:extLst>
              <a:ext uri="{FF2B5EF4-FFF2-40B4-BE49-F238E27FC236}">
                <a16:creationId xmlns:a16="http://schemas.microsoft.com/office/drawing/2014/main" id="{0B7D062D-4375-5AE1-D699-5011C8656C68}"/>
              </a:ext>
            </a:extLst>
          </p:cNvPr>
          <p:cNvGraphicFramePr>
            <a:graphicFrameLocks noGrp="1"/>
          </p:cNvGraphicFramePr>
          <p:nvPr>
            <p:extLst>
              <p:ext uri="{D42A27DB-BD31-4B8C-83A1-F6EECF244321}">
                <p14:modId xmlns:p14="http://schemas.microsoft.com/office/powerpoint/2010/main" val="615817096"/>
              </p:ext>
            </p:extLst>
          </p:nvPr>
        </p:nvGraphicFramePr>
        <p:xfrm>
          <a:off x="251146" y="1434417"/>
          <a:ext cx="9513775" cy="645160"/>
        </p:xfrm>
        <a:graphic>
          <a:graphicData uri="http://schemas.openxmlformats.org/drawingml/2006/table">
            <a:tbl>
              <a:tblPr firstRow="1" bandRow="1">
                <a:tableStyleId>{5C22544A-7EE6-4342-B048-85BDC9FD1C3A}</a:tableStyleId>
              </a:tblPr>
              <a:tblGrid>
                <a:gridCol w="769088">
                  <a:extLst>
                    <a:ext uri="{9D8B030D-6E8A-4147-A177-3AD203B41FA5}">
                      <a16:colId xmlns:a16="http://schemas.microsoft.com/office/drawing/2014/main" val="3969185250"/>
                    </a:ext>
                  </a:extLst>
                </a:gridCol>
                <a:gridCol w="4180062">
                  <a:extLst>
                    <a:ext uri="{9D8B030D-6E8A-4147-A177-3AD203B41FA5}">
                      <a16:colId xmlns:a16="http://schemas.microsoft.com/office/drawing/2014/main" val="994702396"/>
                    </a:ext>
                  </a:extLst>
                </a:gridCol>
                <a:gridCol w="4564625">
                  <a:extLst>
                    <a:ext uri="{9D8B030D-6E8A-4147-A177-3AD203B41FA5}">
                      <a16:colId xmlns:a16="http://schemas.microsoft.com/office/drawing/2014/main" val="1667600408"/>
                    </a:ext>
                  </a:extLst>
                </a:gridCol>
              </a:tblGrid>
              <a:tr h="158451">
                <a:tc>
                  <a:txBody>
                    <a:bodyPr/>
                    <a:lstStyle/>
                    <a:p>
                      <a:pPr algn="ctr"/>
                      <a:r>
                        <a:rPr kumimoji="1" lang="ja-JP" altLang="en-US" sz="1200" dirty="0"/>
                        <a:t>行程</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エリア</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tc>
                  <a:txBody>
                    <a:bodyPr/>
                    <a:lstStyle/>
                    <a:p>
                      <a:pPr algn="ctr"/>
                      <a:r>
                        <a:rPr kumimoji="1" lang="ja-JP" altLang="en-US" sz="1200" dirty="0"/>
                        <a:t>体験プログラム</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ED7980"/>
                    </a:solidFill>
                  </a:tcPr>
                </a:tc>
                <a:extLst>
                  <a:ext uri="{0D108BD9-81ED-4DB2-BD59-A6C34878D82A}">
                    <a16:rowId xmlns:a16="http://schemas.microsoft.com/office/drawing/2014/main" val="1311661197"/>
                  </a:ext>
                </a:extLst>
              </a:tr>
              <a:tr h="370840">
                <a:tc>
                  <a:txBody>
                    <a:bodyPr/>
                    <a:lstStyle/>
                    <a:p>
                      <a:pPr algn="ctr"/>
                      <a:r>
                        <a:rPr kumimoji="1" lang="en-US" altLang="ja-JP" sz="1200" b="0" kern="1200" dirty="0">
                          <a:solidFill>
                            <a:srgbClr val="444444"/>
                          </a:solidFill>
                          <a:latin typeface="+mn-ea"/>
                          <a:ea typeface="+mn-ea"/>
                          <a:cs typeface="+mn-cs"/>
                        </a:rPr>
                        <a:t>1</a:t>
                      </a:r>
                      <a:r>
                        <a:rPr kumimoji="1" lang="ja-JP" altLang="en-US" sz="1200" b="0" kern="1200" dirty="0">
                          <a:solidFill>
                            <a:srgbClr val="444444"/>
                          </a:solidFill>
                          <a:latin typeface="+mn-ea"/>
                          <a:ea typeface="+mn-ea"/>
                          <a:cs typeface="+mn-cs"/>
                        </a:rPr>
                        <a:t>泊</a:t>
                      </a:r>
                      <a:r>
                        <a:rPr kumimoji="1" lang="en-US" altLang="ja-JP" sz="1200" b="0" kern="1200" dirty="0">
                          <a:solidFill>
                            <a:srgbClr val="444444"/>
                          </a:solidFill>
                          <a:latin typeface="+mn-ea"/>
                          <a:ea typeface="+mn-ea"/>
                          <a:cs typeface="+mn-cs"/>
                        </a:rPr>
                        <a:t>2</a:t>
                      </a:r>
                      <a:r>
                        <a:rPr kumimoji="1" lang="ja-JP" altLang="en-US" sz="1200" b="0" kern="1200" dirty="0">
                          <a:solidFill>
                            <a:srgbClr val="444444"/>
                          </a:solidFill>
                          <a:latin typeface="+mn-ea"/>
                          <a:ea typeface="+mn-ea"/>
                          <a:cs typeface="+mn-cs"/>
                        </a:rPr>
                        <a:t>日</a:t>
                      </a:r>
                      <a:endParaRPr kumimoji="1" lang="en-US" altLang="ja-JP" sz="1200" b="0" kern="1200" dirty="0">
                        <a:solidFill>
                          <a:srgbClr val="444444"/>
                        </a:solidFill>
                        <a:latin typeface="+mn-ea"/>
                        <a:ea typeface="+mn-ea"/>
                        <a:cs typeface="+mn-cs"/>
                      </a:endParaRP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rgbClr val="444444"/>
                          </a:solidFill>
                          <a:latin typeface="+mn-ea"/>
                          <a:ea typeface="+mn-ea"/>
                          <a:cs typeface="+mn-cs"/>
                        </a:rPr>
                        <a:t>伊勢志摩（伊勢市、鳥羽市）</a:t>
                      </a: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gn="ctr"/>
                      <a:r>
                        <a:rPr kumimoji="1" lang="ja-JP" altLang="en-US" sz="1200" b="0" kern="1200" dirty="0">
                          <a:solidFill>
                            <a:srgbClr val="444444"/>
                          </a:solidFill>
                          <a:latin typeface="+mn-ea"/>
                          <a:ea typeface="+mn-ea"/>
                          <a:cs typeface="+mn-cs"/>
                        </a:rPr>
                        <a:t>離島での歴史探訪と体験プログラム</a:t>
                      </a:r>
                    </a:p>
                  </a:txBody>
                  <a:tcPr marL="91444" marR="91444" marT="45357" marB="45357"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603179919"/>
                  </a:ext>
                </a:extLst>
              </a:tr>
            </a:tbl>
          </a:graphicData>
        </a:graphic>
      </p:graphicFrame>
      <p:graphicFrame>
        <p:nvGraphicFramePr>
          <p:cNvPr id="10" name="表 9">
            <a:extLst>
              <a:ext uri="{FF2B5EF4-FFF2-40B4-BE49-F238E27FC236}">
                <a16:creationId xmlns:a16="http://schemas.microsoft.com/office/drawing/2014/main" id="{61FD1FAD-3F5A-3C8D-7DAD-B226E65039A4}"/>
              </a:ext>
            </a:extLst>
          </p:cNvPr>
          <p:cNvGraphicFramePr>
            <a:graphicFrameLocks noGrp="1"/>
          </p:cNvGraphicFramePr>
          <p:nvPr>
            <p:extLst>
              <p:ext uri="{D42A27DB-BD31-4B8C-83A1-F6EECF244321}">
                <p14:modId xmlns:p14="http://schemas.microsoft.com/office/powerpoint/2010/main" val="3098195978"/>
              </p:ext>
            </p:extLst>
          </p:nvPr>
        </p:nvGraphicFramePr>
        <p:xfrm>
          <a:off x="251146" y="2211232"/>
          <a:ext cx="9527561" cy="3252664"/>
        </p:xfrm>
        <a:graphic>
          <a:graphicData uri="http://schemas.openxmlformats.org/drawingml/2006/table">
            <a:tbl>
              <a:tblPr firstRow="1" bandRow="1">
                <a:tableStyleId>{5C22544A-7EE6-4342-B048-85BDC9FD1C3A}</a:tableStyleId>
              </a:tblPr>
              <a:tblGrid>
                <a:gridCol w="597392">
                  <a:extLst>
                    <a:ext uri="{9D8B030D-6E8A-4147-A177-3AD203B41FA5}">
                      <a16:colId xmlns:a16="http://schemas.microsoft.com/office/drawing/2014/main" val="1225636619"/>
                    </a:ext>
                  </a:extLst>
                </a:gridCol>
                <a:gridCol w="8930169">
                  <a:extLst>
                    <a:ext uri="{9D8B030D-6E8A-4147-A177-3AD203B41FA5}">
                      <a16:colId xmlns:a16="http://schemas.microsoft.com/office/drawing/2014/main" val="69857441"/>
                    </a:ext>
                  </a:extLst>
                </a:gridCol>
              </a:tblGrid>
              <a:tr h="3037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n-ea"/>
                          <a:ea typeface="+mn-ea"/>
                        </a:rPr>
                        <a:t>日次</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tc>
                  <a:txBody>
                    <a:bodyPr/>
                    <a:lstStyle/>
                    <a:p>
                      <a:pPr marL="0" marR="0" lvl="0" indent="0" algn="ctr" defTabSz="990570" rtl="0" eaLnBrk="1" fontAlgn="auto" latinLnBrk="0" hangingPunct="1">
                        <a:lnSpc>
                          <a:spcPct val="100000"/>
                        </a:lnSpc>
                        <a:spcBef>
                          <a:spcPct val="20000"/>
                        </a:spcBef>
                        <a:spcAft>
                          <a:spcPts val="0"/>
                        </a:spcAft>
                        <a:buClrTx/>
                        <a:buSzTx/>
                        <a:buFontTx/>
                        <a:buNone/>
                        <a:tabLst/>
                        <a:defRPr/>
                      </a:pPr>
                      <a:r>
                        <a:rPr lang="ja-JP" altLang="en-US" sz="1200" b="0" dirty="0">
                          <a:solidFill>
                            <a:schemeClr val="bg1"/>
                          </a:solidFill>
                          <a:latin typeface="+mn-ea"/>
                          <a:ea typeface="+mn-ea"/>
                        </a:rPr>
                        <a:t>行程</a:t>
                      </a:r>
                      <a:endParaRPr lang="en-US" altLang="ja-JP" sz="1200" b="0" dirty="0">
                        <a:solidFill>
                          <a:schemeClr val="bg1"/>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54952722"/>
                  </a:ext>
                </a:extLst>
              </a:tr>
              <a:tr h="477156">
                <a:tc rowSpan="2">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1</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nSpc>
                          <a:spcPct val="200000"/>
                        </a:lnSpc>
                        <a:spcBef>
                          <a:spcPct val="20000"/>
                        </a:spcBef>
                      </a:pPr>
                      <a:r>
                        <a:rPr kumimoji="1" lang="ja-JP" altLang="en-US" sz="1200" b="0" kern="1200" dirty="0">
                          <a:solidFill>
                            <a:srgbClr val="444444"/>
                          </a:solidFill>
                          <a:latin typeface="+mn-ea"/>
                          <a:ea typeface="+mn-ea"/>
                          <a:cs typeface="+mn-cs"/>
                        </a:rPr>
                        <a:t>各地＝＝鳥羽マリンターミナル</a:t>
                      </a:r>
                      <a:r>
                        <a:rPr kumimoji="1" lang="en-US" altLang="ja-JP" sz="1200" b="0" kern="1200" dirty="0">
                          <a:solidFill>
                            <a:srgbClr val="444444"/>
                          </a:solidFill>
                          <a:latin typeface="+mn-ea"/>
                          <a:ea typeface="+mn-ea"/>
                          <a:cs typeface="+mn-cs"/>
                        </a:rPr>
                        <a:t>【10:45</a:t>
                      </a:r>
                      <a:r>
                        <a:rPr kumimoji="1" lang="ja-JP" altLang="en-US" sz="1200" b="0" kern="1200" dirty="0">
                          <a:solidFill>
                            <a:srgbClr val="444444"/>
                          </a:solidFill>
                          <a:latin typeface="+mn-ea"/>
                          <a:ea typeface="+mn-ea"/>
                          <a:cs typeface="+mn-cs"/>
                        </a:rPr>
                        <a:t>発</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15</a:t>
                      </a:r>
                      <a:r>
                        <a:rPr kumimoji="1" lang="ja-JP" altLang="en-US" sz="1200" b="0" kern="1200" dirty="0">
                          <a:solidFill>
                            <a:srgbClr val="444444"/>
                          </a:solidFill>
                          <a:latin typeface="+mn-ea"/>
                          <a:ea typeface="+mn-ea"/>
                          <a:cs typeface="+mn-cs"/>
                        </a:rPr>
                        <a:t>分＞～～答志島・和具港</a:t>
                      </a:r>
                      <a:r>
                        <a:rPr kumimoji="1" lang="en-US" altLang="ja-JP" sz="1200" b="0" kern="1200" dirty="0">
                          <a:solidFill>
                            <a:srgbClr val="444444"/>
                          </a:solidFill>
                          <a:latin typeface="+mn-ea"/>
                          <a:ea typeface="+mn-ea"/>
                          <a:cs typeface="+mn-cs"/>
                        </a:rPr>
                        <a:t>【11:00</a:t>
                      </a:r>
                      <a:r>
                        <a:rPr kumimoji="1" lang="ja-JP" altLang="en-US" sz="1200" b="0" kern="1200" dirty="0">
                          <a:solidFill>
                            <a:srgbClr val="444444"/>
                          </a:solidFill>
                          <a:latin typeface="+mn-ea"/>
                          <a:ea typeface="+mn-ea"/>
                          <a:cs typeface="+mn-cs"/>
                        </a:rPr>
                        <a:t>着</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10</a:t>
                      </a:r>
                      <a:r>
                        <a:rPr kumimoji="1" lang="ja-JP" altLang="en-US" sz="1200" b="0" kern="1200" dirty="0">
                          <a:solidFill>
                            <a:srgbClr val="444444"/>
                          </a:solidFill>
                          <a:latin typeface="+mn-ea"/>
                          <a:ea typeface="+mn-ea"/>
                          <a:cs typeface="+mn-cs"/>
                        </a:rPr>
                        <a:t>分＞＝＝答志島内（昼食）（</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60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・・・答志島内散策（九鬼嘉隆の胴塚・首塚、潮音寺、美多羅志神社、路地裏散策、八幡神社 等）</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210</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240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 鳥羽・答志島（宿泊）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432614515"/>
                  </a:ext>
                </a:extLst>
              </a:tr>
              <a:tr h="290824">
                <a:tc vMerge="1">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a:lnSpc>
                          <a:spcPct val="100000"/>
                        </a:lnSpc>
                        <a:spcBef>
                          <a:spcPct val="20000"/>
                        </a:spcBef>
                      </a:pPr>
                      <a:r>
                        <a:rPr kumimoji="1" lang="ja-JP" altLang="en-US" sz="800" b="0" kern="1200" dirty="0">
                          <a:solidFill>
                            <a:srgbClr val="444444"/>
                          </a:solidFill>
                          <a:latin typeface="+mn-ea"/>
                          <a:ea typeface="+mn-ea"/>
                          <a:cs typeface="+mn-cs"/>
                        </a:rPr>
                        <a:t>（</a:t>
                      </a:r>
                      <a:r>
                        <a:rPr kumimoji="1" lang="en-US" altLang="ja-JP" sz="800" b="0" kern="1200" dirty="0">
                          <a:solidFill>
                            <a:srgbClr val="444444"/>
                          </a:solidFill>
                          <a:latin typeface="+mn-ea"/>
                          <a:ea typeface="+mn-ea"/>
                          <a:cs typeface="+mn-cs"/>
                        </a:rPr>
                        <a:t>※</a:t>
                      </a:r>
                      <a:r>
                        <a:rPr kumimoji="1" lang="ja-JP" altLang="en-US" sz="800" b="0" kern="1200" dirty="0">
                          <a:solidFill>
                            <a:srgbClr val="444444"/>
                          </a:solidFill>
                          <a:latin typeface="+mn-ea"/>
                          <a:ea typeface="+mn-ea"/>
                          <a:cs typeface="+mn-cs"/>
                        </a:rPr>
                        <a:t>）：答志島温泉旅館または昼食弁当</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300265333"/>
                  </a:ext>
                </a:extLst>
              </a:tr>
              <a:tr h="419625">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2</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1" lang="ja-JP" altLang="en-US" sz="1200" b="0" kern="1200" dirty="0">
                          <a:solidFill>
                            <a:srgbClr val="444444"/>
                          </a:solidFill>
                          <a:latin typeface="+mn-ea"/>
                          <a:ea typeface="+mn-ea"/>
                          <a:cs typeface="+mn-cs"/>
                        </a:rPr>
                        <a:t>ホテル・・・答志島内での体験プログラム（「干物作り」、「シェルキャンドル作り」又は「アクセサリー作り」、セリ市場見学）、昼食</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180</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240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・・・和具港</a:t>
                      </a:r>
                      <a:r>
                        <a:rPr kumimoji="1" lang="en-US" altLang="ja-JP" sz="1200" b="0" kern="1200" dirty="0">
                          <a:solidFill>
                            <a:srgbClr val="444444"/>
                          </a:solidFill>
                          <a:latin typeface="+mn-ea"/>
                          <a:ea typeface="+mn-ea"/>
                          <a:cs typeface="+mn-cs"/>
                        </a:rPr>
                        <a:t>【13:35</a:t>
                      </a:r>
                      <a:r>
                        <a:rPr kumimoji="1" lang="ja-JP" altLang="en-US" sz="1200" b="0" kern="1200" dirty="0">
                          <a:solidFill>
                            <a:srgbClr val="444444"/>
                          </a:solidFill>
                          <a:latin typeface="+mn-ea"/>
                          <a:ea typeface="+mn-ea"/>
                          <a:cs typeface="+mn-cs"/>
                        </a:rPr>
                        <a:t>発</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15</a:t>
                      </a:r>
                      <a:r>
                        <a:rPr kumimoji="1" lang="ja-JP" altLang="en-US" sz="1200" b="0" kern="1200" dirty="0">
                          <a:solidFill>
                            <a:srgbClr val="444444"/>
                          </a:solidFill>
                          <a:latin typeface="+mn-ea"/>
                          <a:ea typeface="+mn-ea"/>
                          <a:cs typeface="+mn-cs"/>
                        </a:rPr>
                        <a:t>分＞～～鳥羽マリンターミナル</a:t>
                      </a:r>
                      <a:r>
                        <a:rPr kumimoji="1" lang="en-US" altLang="ja-JP" sz="1200" b="0" kern="1200" dirty="0">
                          <a:solidFill>
                            <a:srgbClr val="444444"/>
                          </a:solidFill>
                          <a:latin typeface="+mn-ea"/>
                          <a:ea typeface="+mn-ea"/>
                          <a:cs typeface="+mn-cs"/>
                        </a:rPr>
                        <a:t>【13:50</a:t>
                      </a:r>
                      <a:r>
                        <a:rPr kumimoji="1" lang="ja-JP" altLang="en-US" sz="1200" b="0" kern="1200" dirty="0">
                          <a:solidFill>
                            <a:srgbClr val="444444"/>
                          </a:solidFill>
                          <a:latin typeface="+mn-ea"/>
                          <a:ea typeface="+mn-ea"/>
                          <a:cs typeface="+mn-cs"/>
                        </a:rPr>
                        <a:t>着</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5</a:t>
                      </a:r>
                      <a:r>
                        <a:rPr kumimoji="1" lang="ja-JP" altLang="en-US" sz="1200" b="0" kern="1200" dirty="0">
                          <a:solidFill>
                            <a:srgbClr val="444444"/>
                          </a:solidFill>
                          <a:latin typeface="+mn-ea"/>
                          <a:ea typeface="+mn-ea"/>
                          <a:cs typeface="+mn-cs"/>
                        </a:rPr>
                        <a:t>分＞＝＝鳥羽水族館（見学）</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120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＝＝鳥羽市内（宿泊）</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1210897110"/>
                  </a:ext>
                </a:extLst>
              </a:tr>
              <a:tr h="419625">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en-US" altLang="ja-JP" sz="1200" dirty="0">
                          <a:solidFill>
                            <a:srgbClr val="444444"/>
                          </a:solidFill>
                          <a:latin typeface="+mn-ea"/>
                          <a:ea typeface="+mn-ea"/>
                        </a:rPr>
                        <a:t>3</a:t>
                      </a:r>
                      <a:endParaRPr kumimoji="1" lang="ja-JP" altLang="en-US" sz="1200" dirty="0">
                        <a:solidFill>
                          <a:srgbClr val="444444"/>
                        </a:solidFill>
                        <a:latin typeface="+mn-ea"/>
                        <a:ea typeface="+mn-ea"/>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1" lang="ja-JP" altLang="en-US" sz="1200" b="0" kern="1200" dirty="0">
                          <a:solidFill>
                            <a:srgbClr val="444444"/>
                          </a:solidFill>
                          <a:latin typeface="+mn-ea"/>
                          <a:ea typeface="+mn-ea"/>
                          <a:cs typeface="+mn-cs"/>
                        </a:rPr>
                        <a:t>　ホテル＝＝＜約</a:t>
                      </a:r>
                      <a:r>
                        <a:rPr kumimoji="1" lang="en-US" altLang="ja-JP" sz="1200" b="0" kern="1200" dirty="0">
                          <a:solidFill>
                            <a:srgbClr val="444444"/>
                          </a:solidFill>
                          <a:latin typeface="+mn-ea"/>
                          <a:ea typeface="+mn-ea"/>
                          <a:cs typeface="+mn-cs"/>
                        </a:rPr>
                        <a:t>30</a:t>
                      </a:r>
                      <a:r>
                        <a:rPr kumimoji="1" lang="ja-JP" altLang="en-US" sz="1200" b="0" kern="1200" dirty="0">
                          <a:solidFill>
                            <a:srgbClr val="444444"/>
                          </a:solidFill>
                          <a:latin typeface="+mn-ea"/>
                          <a:ea typeface="+mn-ea"/>
                          <a:cs typeface="+mn-cs"/>
                        </a:rPr>
                        <a:t>分＞＝＝伊勢神宮内宮（参拝）・おはらい町・おかげ横丁（自由散策、自由昼食）</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約</a:t>
                      </a:r>
                      <a:r>
                        <a:rPr kumimoji="1" lang="en-US" altLang="ja-JP" sz="1200" b="0" kern="1200" dirty="0">
                          <a:solidFill>
                            <a:srgbClr val="444444"/>
                          </a:solidFill>
                          <a:latin typeface="+mn-ea"/>
                          <a:ea typeface="+mn-ea"/>
                          <a:cs typeface="+mn-cs"/>
                        </a:rPr>
                        <a:t>150</a:t>
                      </a:r>
                      <a:r>
                        <a:rPr kumimoji="1" lang="ja-JP" altLang="en-US" sz="1200" b="0" kern="1200" dirty="0">
                          <a:solidFill>
                            <a:srgbClr val="444444"/>
                          </a:solidFill>
                          <a:latin typeface="+mn-ea"/>
                          <a:ea typeface="+mn-ea"/>
                          <a:cs typeface="+mn-cs"/>
                        </a:rPr>
                        <a:t>～</a:t>
                      </a:r>
                      <a:r>
                        <a:rPr kumimoji="1" lang="en-US" altLang="ja-JP" sz="1200" b="0" kern="1200" dirty="0">
                          <a:solidFill>
                            <a:srgbClr val="444444"/>
                          </a:solidFill>
                          <a:latin typeface="+mn-ea"/>
                          <a:ea typeface="+mn-ea"/>
                          <a:cs typeface="+mn-cs"/>
                        </a:rPr>
                        <a:t>180</a:t>
                      </a:r>
                      <a:r>
                        <a:rPr kumimoji="1" lang="ja-JP" altLang="en-US" sz="1200" b="0" kern="1200" dirty="0">
                          <a:solidFill>
                            <a:srgbClr val="444444"/>
                          </a:solidFill>
                          <a:latin typeface="+mn-ea"/>
                          <a:ea typeface="+mn-ea"/>
                          <a:cs typeface="+mn-cs"/>
                        </a:rPr>
                        <a:t>分</a:t>
                      </a:r>
                      <a:r>
                        <a:rPr kumimoji="1" lang="en-US" altLang="ja-JP" sz="1200" b="0" kern="1200" dirty="0">
                          <a:solidFill>
                            <a:srgbClr val="444444"/>
                          </a:solidFill>
                          <a:latin typeface="+mn-ea"/>
                          <a:ea typeface="+mn-ea"/>
                          <a:cs typeface="+mn-cs"/>
                        </a:rPr>
                        <a:t>】</a:t>
                      </a:r>
                      <a:r>
                        <a:rPr kumimoji="1" lang="ja-JP" altLang="en-US" sz="1200" b="0" kern="1200" dirty="0">
                          <a:solidFill>
                            <a:srgbClr val="444444"/>
                          </a:solidFill>
                          <a:latin typeface="+mn-ea"/>
                          <a:ea typeface="+mn-ea"/>
                          <a:cs typeface="+mn-cs"/>
                        </a:rPr>
                        <a:t>＝＝各地</a:t>
                      </a:r>
                    </a:p>
                  </a:txBody>
                  <a:tcP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AFAF0"/>
                    </a:solidFill>
                  </a:tcPr>
                </a:tc>
                <a:extLst>
                  <a:ext uri="{0D108BD9-81ED-4DB2-BD59-A6C34878D82A}">
                    <a16:rowId xmlns:a16="http://schemas.microsoft.com/office/drawing/2014/main" val="2316337839"/>
                  </a:ext>
                </a:extLst>
              </a:tr>
            </a:tbl>
          </a:graphicData>
        </a:graphic>
      </p:graphicFrame>
      <p:sp>
        <p:nvSpPr>
          <p:cNvPr id="18" name="テキスト ボックス 17">
            <a:extLst>
              <a:ext uri="{FF2B5EF4-FFF2-40B4-BE49-F238E27FC236}">
                <a16:creationId xmlns:a16="http://schemas.microsoft.com/office/drawing/2014/main" id="{EB2D3AFB-27E6-DDE7-46D7-AC18770DD64A}"/>
              </a:ext>
            </a:extLst>
          </p:cNvPr>
          <p:cNvSpPr txBox="1"/>
          <p:nvPr/>
        </p:nvSpPr>
        <p:spPr>
          <a:xfrm>
            <a:off x="7814971" y="2454745"/>
            <a:ext cx="1904689" cy="215444"/>
          </a:xfrm>
          <a:prstGeom prst="rect">
            <a:avLst/>
          </a:prstGeom>
          <a:noFill/>
        </p:spPr>
        <p:txBody>
          <a:bodyPr wrap="none" rtlCol="0">
            <a:spAutoFit/>
          </a:bodyPr>
          <a:lstStyle/>
          <a:p>
            <a:r>
              <a:rPr kumimoji="1" lang="ja-JP" altLang="en-US" sz="800" dirty="0">
                <a:solidFill>
                  <a:schemeClr val="bg1"/>
                </a:solidFill>
              </a:rPr>
              <a:t>（凡例：＝＝：バス　・・・：徒歩　～～：船）</a:t>
            </a:r>
          </a:p>
        </p:txBody>
      </p:sp>
      <p:pic>
        <p:nvPicPr>
          <p:cNvPr id="20" name="図 19">
            <a:extLst>
              <a:ext uri="{FF2B5EF4-FFF2-40B4-BE49-F238E27FC236}">
                <a16:creationId xmlns:a16="http://schemas.microsoft.com/office/drawing/2014/main" id="{568594FA-7DDD-D110-04D1-1F03C7248D1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a:fillRect/>
          </a:stretch>
        </p:blipFill>
        <p:spPr>
          <a:xfrm>
            <a:off x="6585930" y="5546343"/>
            <a:ext cx="1620726" cy="1080484"/>
          </a:xfrm>
          <a:prstGeom prst="rect">
            <a:avLst/>
          </a:prstGeom>
        </p:spPr>
      </p:pic>
      <p:sp>
        <p:nvSpPr>
          <p:cNvPr id="21" name="テキスト ボックス 20">
            <a:extLst>
              <a:ext uri="{FF2B5EF4-FFF2-40B4-BE49-F238E27FC236}">
                <a16:creationId xmlns:a16="http://schemas.microsoft.com/office/drawing/2014/main" id="{2CE9EC99-AA59-E3AA-0215-CE90AA97C9C4}"/>
              </a:ext>
            </a:extLst>
          </p:cNvPr>
          <p:cNvSpPr txBox="1"/>
          <p:nvPr/>
        </p:nvSpPr>
        <p:spPr>
          <a:xfrm>
            <a:off x="6706775" y="6630463"/>
            <a:ext cx="1285537" cy="215444"/>
          </a:xfrm>
          <a:prstGeom prst="rect">
            <a:avLst/>
          </a:prstGeom>
          <a:noFill/>
        </p:spPr>
        <p:txBody>
          <a:bodyPr wrap="square">
            <a:spAutoFit/>
          </a:bodyPr>
          <a:lstStyle/>
          <a:p>
            <a:pPr algn="ctr"/>
            <a:r>
              <a:rPr lang="ja-JP" altLang="en-US" sz="800" dirty="0">
                <a:solidFill>
                  <a:srgbClr val="444444"/>
                </a:solidFill>
              </a:rPr>
              <a:t>伊勢神宮・内宮（宇治橋）</a:t>
            </a:r>
          </a:p>
        </p:txBody>
      </p:sp>
      <p:pic>
        <p:nvPicPr>
          <p:cNvPr id="22" name="図 21">
            <a:extLst>
              <a:ext uri="{FF2B5EF4-FFF2-40B4-BE49-F238E27FC236}">
                <a16:creationId xmlns:a16="http://schemas.microsoft.com/office/drawing/2014/main" id="{4F80A387-3ABF-54FC-1A64-05078641988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a:fillRect/>
          </a:stretch>
        </p:blipFill>
        <p:spPr>
          <a:xfrm>
            <a:off x="8277927" y="5550007"/>
            <a:ext cx="1430875" cy="1073156"/>
          </a:xfrm>
          <a:prstGeom prst="rect">
            <a:avLst/>
          </a:prstGeom>
        </p:spPr>
      </p:pic>
      <p:sp>
        <p:nvSpPr>
          <p:cNvPr id="23" name="テキスト ボックス 22">
            <a:extLst>
              <a:ext uri="{FF2B5EF4-FFF2-40B4-BE49-F238E27FC236}">
                <a16:creationId xmlns:a16="http://schemas.microsoft.com/office/drawing/2014/main" id="{486357BE-DB7C-27D9-8E34-814098912C9D}"/>
              </a:ext>
            </a:extLst>
          </p:cNvPr>
          <p:cNvSpPr txBox="1"/>
          <p:nvPr/>
        </p:nvSpPr>
        <p:spPr>
          <a:xfrm>
            <a:off x="8296491" y="6630463"/>
            <a:ext cx="1285537" cy="215444"/>
          </a:xfrm>
          <a:prstGeom prst="rect">
            <a:avLst/>
          </a:prstGeom>
          <a:noFill/>
        </p:spPr>
        <p:txBody>
          <a:bodyPr wrap="square">
            <a:spAutoFit/>
          </a:bodyPr>
          <a:lstStyle/>
          <a:p>
            <a:pPr algn="ctr"/>
            <a:r>
              <a:rPr lang="ja-JP" altLang="en-US" sz="800" dirty="0">
                <a:solidFill>
                  <a:srgbClr val="444444"/>
                </a:solidFill>
              </a:rPr>
              <a:t>おかげ横丁</a:t>
            </a:r>
          </a:p>
        </p:txBody>
      </p:sp>
      <p:pic>
        <p:nvPicPr>
          <p:cNvPr id="13" name="図 12">
            <a:extLst>
              <a:ext uri="{FF2B5EF4-FFF2-40B4-BE49-F238E27FC236}">
                <a16:creationId xmlns:a16="http://schemas.microsoft.com/office/drawing/2014/main" id="{D7A8C983-3065-2CDD-3B3C-5D3770B142A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6394" y="5543191"/>
            <a:ext cx="1620726" cy="1080214"/>
          </a:xfrm>
          <a:prstGeom prst="rect">
            <a:avLst/>
          </a:prstGeom>
        </p:spPr>
      </p:pic>
      <p:sp>
        <p:nvSpPr>
          <p:cNvPr id="14" name="テキスト ボックス 13">
            <a:extLst>
              <a:ext uri="{FF2B5EF4-FFF2-40B4-BE49-F238E27FC236}">
                <a16:creationId xmlns:a16="http://schemas.microsoft.com/office/drawing/2014/main" id="{82C600D3-5879-7F49-A45E-8D003A6B1EB2}"/>
              </a:ext>
            </a:extLst>
          </p:cNvPr>
          <p:cNvSpPr txBox="1"/>
          <p:nvPr/>
        </p:nvSpPr>
        <p:spPr>
          <a:xfrm>
            <a:off x="283323" y="6623405"/>
            <a:ext cx="1285537" cy="215444"/>
          </a:xfrm>
          <a:prstGeom prst="rect">
            <a:avLst/>
          </a:prstGeom>
          <a:noFill/>
        </p:spPr>
        <p:txBody>
          <a:bodyPr wrap="square">
            <a:spAutoFit/>
          </a:bodyPr>
          <a:lstStyle/>
          <a:p>
            <a:pPr algn="ctr"/>
            <a:r>
              <a:rPr lang="zh-TW" altLang="en-US" sz="800" dirty="0">
                <a:solidFill>
                  <a:srgbClr val="444444"/>
                </a:solidFill>
              </a:rPr>
              <a:t>鳥羽市営定期船</a:t>
            </a:r>
            <a:endParaRPr lang="ja-JP" altLang="en-US" sz="800" dirty="0">
              <a:solidFill>
                <a:srgbClr val="444444"/>
              </a:solidFill>
            </a:endParaRPr>
          </a:p>
        </p:txBody>
      </p:sp>
      <p:sp>
        <p:nvSpPr>
          <p:cNvPr id="17" name="テキスト ボックス 16">
            <a:extLst>
              <a:ext uri="{FF2B5EF4-FFF2-40B4-BE49-F238E27FC236}">
                <a16:creationId xmlns:a16="http://schemas.microsoft.com/office/drawing/2014/main" id="{5BD442A3-BBAE-0C16-8599-49E0FFFE2BDE}"/>
              </a:ext>
            </a:extLst>
          </p:cNvPr>
          <p:cNvSpPr txBox="1"/>
          <p:nvPr/>
        </p:nvSpPr>
        <p:spPr>
          <a:xfrm>
            <a:off x="3579179" y="6630463"/>
            <a:ext cx="1285537" cy="215444"/>
          </a:xfrm>
          <a:prstGeom prst="rect">
            <a:avLst/>
          </a:prstGeom>
          <a:noFill/>
        </p:spPr>
        <p:txBody>
          <a:bodyPr wrap="square">
            <a:spAutoFit/>
          </a:bodyPr>
          <a:lstStyle/>
          <a:p>
            <a:pPr algn="ctr"/>
            <a:r>
              <a:rPr lang="ja-JP" altLang="en-US" sz="800" dirty="0">
                <a:solidFill>
                  <a:srgbClr val="444444"/>
                </a:solidFill>
              </a:rPr>
              <a:t>路地裏散策</a:t>
            </a:r>
          </a:p>
        </p:txBody>
      </p:sp>
      <p:pic>
        <p:nvPicPr>
          <p:cNvPr id="19" name="図 18">
            <a:extLst>
              <a:ext uri="{FF2B5EF4-FFF2-40B4-BE49-F238E27FC236}">
                <a16:creationId xmlns:a16="http://schemas.microsoft.com/office/drawing/2014/main" id="{19AF6DF9-964D-4B73-7EEB-55FAA9124E9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a:fillRect/>
          </a:stretch>
        </p:blipFill>
        <p:spPr>
          <a:xfrm>
            <a:off x="5036883" y="5539702"/>
            <a:ext cx="1440000" cy="1080000"/>
          </a:xfrm>
          <a:prstGeom prst="rect">
            <a:avLst/>
          </a:prstGeom>
        </p:spPr>
      </p:pic>
      <p:pic>
        <p:nvPicPr>
          <p:cNvPr id="24" name="図 23">
            <a:extLst>
              <a:ext uri="{FF2B5EF4-FFF2-40B4-BE49-F238E27FC236}">
                <a16:creationId xmlns:a16="http://schemas.microsoft.com/office/drawing/2014/main" id="{EB7F2F70-56D9-3068-1E34-0530ACA38C1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823517" y="5539702"/>
            <a:ext cx="1605600" cy="1080000"/>
          </a:xfrm>
          <a:prstGeom prst="rect">
            <a:avLst/>
          </a:prstGeom>
        </p:spPr>
      </p:pic>
      <p:sp>
        <p:nvSpPr>
          <p:cNvPr id="25" name="テキスト ボックス 24">
            <a:extLst>
              <a:ext uri="{FF2B5EF4-FFF2-40B4-BE49-F238E27FC236}">
                <a16:creationId xmlns:a16="http://schemas.microsoft.com/office/drawing/2014/main" id="{FB92D60E-2BC4-177C-8316-FCE3653F4D97}"/>
              </a:ext>
            </a:extLst>
          </p:cNvPr>
          <p:cNvSpPr txBox="1"/>
          <p:nvPr/>
        </p:nvSpPr>
        <p:spPr>
          <a:xfrm>
            <a:off x="1931251" y="6630463"/>
            <a:ext cx="1285537" cy="215444"/>
          </a:xfrm>
          <a:prstGeom prst="rect">
            <a:avLst/>
          </a:prstGeom>
          <a:noFill/>
        </p:spPr>
        <p:txBody>
          <a:bodyPr wrap="square">
            <a:spAutoFit/>
          </a:bodyPr>
          <a:lstStyle/>
          <a:p>
            <a:pPr algn="ctr"/>
            <a:r>
              <a:rPr lang="ja-JP" altLang="en-US" sz="800" dirty="0">
                <a:solidFill>
                  <a:srgbClr val="444444"/>
                </a:solidFill>
              </a:rPr>
              <a:t>シェルキャンドル作り</a:t>
            </a:r>
          </a:p>
        </p:txBody>
      </p:sp>
      <p:pic>
        <p:nvPicPr>
          <p:cNvPr id="26" name="図 25">
            <a:extLst>
              <a:ext uri="{FF2B5EF4-FFF2-40B4-BE49-F238E27FC236}">
                <a16:creationId xmlns:a16="http://schemas.microsoft.com/office/drawing/2014/main" id="{40D11CCA-415F-67E2-097C-A36FB11BF6BA}"/>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a:fillRect/>
          </a:stretch>
        </p:blipFill>
        <p:spPr>
          <a:xfrm>
            <a:off x="3513000" y="5546827"/>
            <a:ext cx="1440000" cy="1080000"/>
          </a:xfrm>
          <a:prstGeom prst="rect">
            <a:avLst/>
          </a:prstGeom>
        </p:spPr>
      </p:pic>
      <p:sp>
        <p:nvSpPr>
          <p:cNvPr id="27" name="テキスト ボックス 26">
            <a:extLst>
              <a:ext uri="{FF2B5EF4-FFF2-40B4-BE49-F238E27FC236}">
                <a16:creationId xmlns:a16="http://schemas.microsoft.com/office/drawing/2014/main" id="{44A17CDA-E112-3F93-06E9-7DD18570BC13}"/>
              </a:ext>
            </a:extLst>
          </p:cNvPr>
          <p:cNvSpPr txBox="1"/>
          <p:nvPr/>
        </p:nvSpPr>
        <p:spPr>
          <a:xfrm>
            <a:off x="5062079" y="6630463"/>
            <a:ext cx="1285537" cy="215444"/>
          </a:xfrm>
          <a:prstGeom prst="rect">
            <a:avLst/>
          </a:prstGeom>
          <a:noFill/>
        </p:spPr>
        <p:txBody>
          <a:bodyPr wrap="square">
            <a:spAutoFit/>
          </a:bodyPr>
          <a:lstStyle/>
          <a:p>
            <a:pPr algn="ctr"/>
            <a:r>
              <a:rPr lang="ja-JP" altLang="en-US" sz="800" dirty="0">
                <a:solidFill>
                  <a:srgbClr val="444444"/>
                </a:solidFill>
              </a:rPr>
              <a:t>鳥羽水族館</a:t>
            </a:r>
          </a:p>
        </p:txBody>
      </p:sp>
    </p:spTree>
    <p:extLst>
      <p:ext uri="{BB962C8B-B14F-4D97-AF65-F5344CB8AC3E}">
        <p14:creationId xmlns:p14="http://schemas.microsoft.com/office/powerpoint/2010/main" val="33717504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Century Gothic"/>
        <a:ea typeface="BIZ UDPゴシック"/>
        <a:cs typeface=""/>
      </a:majorFont>
      <a:minorFont>
        <a:latin typeface="Century Gothic"/>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728</TotalTime>
  <Words>376</Words>
  <Application>Microsoft Office PowerPoint</Application>
  <PresentationFormat>A4 210 x 297 mm</PresentationFormat>
  <Paragraphs>24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Arial</vt:lpstr>
      <vt:lpstr>Century Gothic</vt:lpstr>
      <vt:lpstr>Office テーマ</vt:lpstr>
      <vt:lpstr>離島の歴史伝統文化や島民とのふれあい　2泊3日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KHS 24</dc:creator>
  <cp:lastModifiedBy>KHS 24</cp:lastModifiedBy>
  <cp:revision>32</cp:revision>
  <dcterms:created xsi:type="dcterms:W3CDTF">2025-10-09T01:11:11Z</dcterms:created>
  <dcterms:modified xsi:type="dcterms:W3CDTF">2025-10-16T06:44:02Z</dcterms:modified>
</cp:coreProperties>
</file>