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ED7980"/>
    <a:srgbClr val="89CCCC"/>
    <a:srgbClr val="B4C3E4"/>
    <a:srgbClr val="444444"/>
    <a:srgbClr val="C4E5E6"/>
    <a:srgbClr val="A7DDE0"/>
    <a:srgbClr val="F0F0E0"/>
    <a:srgbClr val="D09B49"/>
    <a:srgbClr val="FAFA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404" autoAdjust="0"/>
  </p:normalViewPr>
  <p:slideViewPr>
    <p:cSldViewPr snapToGrid="0">
      <p:cViewPr varScale="1">
        <p:scale>
          <a:sx n="74" d="100"/>
          <a:sy n="74" d="100"/>
        </p:scale>
        <p:origin x="90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タイトル スライド">
    <p:bg>
      <p:bgPr>
        <a:solidFill>
          <a:srgbClr val="F0F0E0"/>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7434EC87-CEDF-3854-0AF1-A7617E87CE9F}"/>
              </a:ext>
            </a:extLst>
          </p:cNvPr>
          <p:cNvSpPr>
            <a:spLocks noGrp="1"/>
          </p:cNvSpPr>
          <p:nvPr>
            <p:ph type="title"/>
          </p:nvPr>
        </p:nvSpPr>
        <p:spPr>
          <a:xfrm>
            <a:off x="316972" y="128061"/>
            <a:ext cx="8543925" cy="439206"/>
          </a:xfrm>
        </p:spPr>
        <p:txBody>
          <a:bodyPr>
            <a:normAutofit/>
          </a:bodyPr>
          <a:lstStyle>
            <a:lvl1pPr>
              <a:defRPr sz="1800" b="1">
                <a:solidFill>
                  <a:srgbClr val="444444"/>
                </a:solidFill>
                <a:latin typeface="BIZ UDPゴシック" panose="020B0400000000000000" pitchFamily="50" charset="-128"/>
                <a:ea typeface="BIZ UDPゴシック" panose="020B0400000000000000" pitchFamily="50" charset="-128"/>
              </a:defRPr>
            </a:lvl1pPr>
          </a:lstStyle>
          <a:p>
            <a:r>
              <a:rPr lang="ja-JP" altLang="en-US" dirty="0"/>
              <a:t>マスター タイトルの書式設定</a:t>
            </a:r>
            <a:endParaRPr lang="en-US" dirty="0"/>
          </a:p>
        </p:txBody>
      </p:sp>
      <p:cxnSp>
        <p:nvCxnSpPr>
          <p:cNvPr id="9" name="直線コネクタ 8">
            <a:extLst>
              <a:ext uri="{FF2B5EF4-FFF2-40B4-BE49-F238E27FC236}">
                <a16:creationId xmlns:a16="http://schemas.microsoft.com/office/drawing/2014/main" id="{63183349-D3C0-B524-C565-AE2FF5389458}"/>
              </a:ext>
            </a:extLst>
          </p:cNvPr>
          <p:cNvCxnSpPr>
            <a:cxnSpLocks/>
          </p:cNvCxnSpPr>
          <p:nvPr userDrawn="1"/>
        </p:nvCxnSpPr>
        <p:spPr>
          <a:xfrm flipV="1">
            <a:off x="0" y="618069"/>
            <a:ext cx="9906000" cy="8466"/>
          </a:xfrm>
          <a:prstGeom prst="line">
            <a:avLst/>
          </a:prstGeom>
          <a:ln>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5" name="テキスト ボックス 14">
            <a:extLst>
              <a:ext uri="{FF2B5EF4-FFF2-40B4-BE49-F238E27FC236}">
                <a16:creationId xmlns:a16="http://schemas.microsoft.com/office/drawing/2014/main" id="{D4942F25-B59C-B701-289F-604297336CC7}"/>
              </a:ext>
            </a:extLst>
          </p:cNvPr>
          <p:cNvSpPr txBox="1"/>
          <p:nvPr userDrawn="1"/>
        </p:nvSpPr>
        <p:spPr>
          <a:xfrm>
            <a:off x="8443384" y="479988"/>
            <a:ext cx="1384300" cy="153888"/>
          </a:xfrm>
          <a:prstGeom prst="rect">
            <a:avLst/>
          </a:prstGeom>
          <a:noFill/>
        </p:spPr>
        <p:txBody>
          <a:bodyPr wrap="square">
            <a:spAutoFit/>
          </a:bodyPr>
          <a:lstStyle/>
          <a:p>
            <a:pPr algn="ctr"/>
            <a:r>
              <a:rPr lang="en-US" altLang="ja-JP" sz="400" dirty="0">
                <a:solidFill>
                  <a:schemeClr val="tx1"/>
                </a:solidFill>
              </a:rPr>
              <a:t>Copyright © Mie Prefecture. All Rights Reserved.</a:t>
            </a:r>
            <a:endParaRPr lang="ja-JP" altLang="en-US" sz="400" dirty="0">
              <a:solidFill>
                <a:schemeClr val="tx1"/>
              </a:solidFill>
            </a:endParaRPr>
          </a:p>
        </p:txBody>
      </p:sp>
      <p:pic>
        <p:nvPicPr>
          <p:cNvPr id="17" name="図 16">
            <a:extLst>
              <a:ext uri="{FF2B5EF4-FFF2-40B4-BE49-F238E27FC236}">
                <a16:creationId xmlns:a16="http://schemas.microsoft.com/office/drawing/2014/main" id="{EF33565D-CCA3-CFD5-A8D3-2A41B385CB1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38634" y="58748"/>
            <a:ext cx="1145644" cy="439164"/>
          </a:xfrm>
          <a:prstGeom prst="rect">
            <a:avLst/>
          </a:prstGeom>
        </p:spPr>
      </p:pic>
      <p:sp>
        <p:nvSpPr>
          <p:cNvPr id="22" name="Text Placeholder 3">
            <a:extLst>
              <a:ext uri="{FF2B5EF4-FFF2-40B4-BE49-F238E27FC236}">
                <a16:creationId xmlns:a16="http://schemas.microsoft.com/office/drawing/2014/main" id="{A44B7C84-FD68-6B67-C389-7509FB57334A}"/>
              </a:ext>
            </a:extLst>
          </p:cNvPr>
          <p:cNvSpPr>
            <a:spLocks noGrp="1"/>
          </p:cNvSpPr>
          <p:nvPr>
            <p:ph type="body" sz="half" idx="2"/>
          </p:nvPr>
        </p:nvSpPr>
        <p:spPr>
          <a:xfrm>
            <a:off x="553924" y="772428"/>
            <a:ext cx="8798152" cy="903527"/>
          </a:xfrm>
        </p:spPr>
        <p:txBody>
          <a:bodyPr>
            <a:normAutofit/>
          </a:bodyPr>
          <a:lstStyle>
            <a:lvl1pPr marL="0" indent="0">
              <a:lnSpc>
                <a:spcPct val="150000"/>
              </a:lnSpc>
              <a:buNone/>
              <a:defRPr sz="1400">
                <a:solidFill>
                  <a:srgbClr val="444444"/>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dirty="0"/>
              <a:t>マスター テキストの書式設定</a:t>
            </a:r>
          </a:p>
        </p:txBody>
      </p:sp>
    </p:spTree>
    <p:extLst>
      <p:ext uri="{BB962C8B-B14F-4D97-AF65-F5344CB8AC3E}">
        <p14:creationId xmlns:p14="http://schemas.microsoft.com/office/powerpoint/2010/main" val="4213667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3036735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22006280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350133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2141072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1362830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249939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1860931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7" name="Date Placeholder 6"/>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2300337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811406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404700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1371596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4041238383"/>
      </p:ext>
    </p:extLst>
  </p:cSld>
  <p:clrMap bg1="lt1" tx1="dk1" bg2="lt2" tx2="dk2" accent1="accent1" accent2="accent2" accent3="accent3" accent4="accent4" accent5="accent5" accent6="accent6" hlink="hlink" folHlink="folHlink"/>
  <p:sldLayoutIdLst>
    <p:sldLayoutId id="2147483672"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AB8B3-5022-6E19-DCFF-6C49920A5F6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FBD8C7D-8284-6F78-E926-9636FECEA5F5}"/>
              </a:ext>
            </a:extLst>
          </p:cNvPr>
          <p:cNvSpPr>
            <a:spLocks noGrp="1"/>
          </p:cNvSpPr>
          <p:nvPr>
            <p:ph type="title"/>
          </p:nvPr>
        </p:nvSpPr>
        <p:spPr/>
        <p:txBody>
          <a:bodyPr/>
          <a:lstStyle/>
          <a:p>
            <a:r>
              <a:rPr lang="ja-JP" altLang="en-US" dirty="0"/>
              <a:t>三重の世界遺産と日本遺産を体感　</a:t>
            </a:r>
            <a:r>
              <a:rPr lang="en-US" altLang="ja-JP" dirty="0"/>
              <a:t>1</a:t>
            </a:r>
            <a:r>
              <a:rPr lang="ja-JP" altLang="en-US" dirty="0"/>
              <a:t>泊</a:t>
            </a:r>
            <a:r>
              <a:rPr lang="en-US" altLang="ja-JP" dirty="0"/>
              <a:t>2</a:t>
            </a:r>
            <a:r>
              <a:rPr lang="ja-JP" altLang="en-US" dirty="0"/>
              <a:t>日</a:t>
            </a:r>
            <a:endParaRPr kumimoji="1" lang="ja-JP" altLang="en-US" dirty="0"/>
          </a:p>
        </p:txBody>
      </p:sp>
      <p:sp>
        <p:nvSpPr>
          <p:cNvPr id="3" name="テキスト プレースホルダー 2">
            <a:extLst>
              <a:ext uri="{FF2B5EF4-FFF2-40B4-BE49-F238E27FC236}">
                <a16:creationId xmlns:a16="http://schemas.microsoft.com/office/drawing/2014/main" id="{BE3F2F45-03B5-CC96-721E-06074A039321}"/>
              </a:ext>
            </a:extLst>
          </p:cNvPr>
          <p:cNvSpPr>
            <a:spLocks noGrp="1"/>
          </p:cNvSpPr>
          <p:nvPr>
            <p:ph type="body" sz="half" idx="2"/>
          </p:nvPr>
        </p:nvSpPr>
        <p:spPr>
          <a:xfrm>
            <a:off x="553924" y="676178"/>
            <a:ext cx="8798152" cy="817167"/>
          </a:xfrm>
        </p:spPr>
        <p:txBody>
          <a:bodyPr>
            <a:normAutofit fontScale="92500"/>
          </a:bodyPr>
          <a:lstStyle/>
          <a:p>
            <a:r>
              <a:rPr kumimoji="1" lang="ja-JP" altLang="en-US" dirty="0"/>
              <a:t>熊野古道や鬼ヶ城、花の窟、七里御浜といった世界遺産の数々を訪れ、その歴史や文化について学習することができるコースです。また、日本遺産である斎宮歴史博物館などで斎王の歴史文化についても体験・学習することができます。</a:t>
            </a:r>
          </a:p>
        </p:txBody>
      </p:sp>
      <p:graphicFrame>
        <p:nvGraphicFramePr>
          <p:cNvPr id="28" name="表 27">
            <a:extLst>
              <a:ext uri="{FF2B5EF4-FFF2-40B4-BE49-F238E27FC236}">
                <a16:creationId xmlns:a16="http://schemas.microsoft.com/office/drawing/2014/main" id="{87203AF6-E87C-C767-A59E-E0A91391950A}"/>
              </a:ext>
            </a:extLst>
          </p:cNvPr>
          <p:cNvGraphicFramePr>
            <a:graphicFrameLocks noGrp="1"/>
          </p:cNvGraphicFramePr>
          <p:nvPr>
            <p:extLst>
              <p:ext uri="{D42A27DB-BD31-4B8C-83A1-F6EECF244321}">
                <p14:modId xmlns:p14="http://schemas.microsoft.com/office/powerpoint/2010/main" val="980586195"/>
              </p:ext>
            </p:extLst>
          </p:nvPr>
        </p:nvGraphicFramePr>
        <p:xfrm>
          <a:off x="251146" y="1434417"/>
          <a:ext cx="9513775" cy="730794"/>
        </p:xfrm>
        <a:graphic>
          <a:graphicData uri="http://schemas.openxmlformats.org/drawingml/2006/table">
            <a:tbl>
              <a:tblPr firstRow="1" bandRow="1">
                <a:tableStyleId>{5C22544A-7EE6-4342-B048-85BDC9FD1C3A}</a:tableStyleId>
              </a:tblPr>
              <a:tblGrid>
                <a:gridCol w="769088">
                  <a:extLst>
                    <a:ext uri="{9D8B030D-6E8A-4147-A177-3AD203B41FA5}">
                      <a16:colId xmlns:a16="http://schemas.microsoft.com/office/drawing/2014/main" val="3969185250"/>
                    </a:ext>
                  </a:extLst>
                </a:gridCol>
                <a:gridCol w="4180062">
                  <a:extLst>
                    <a:ext uri="{9D8B030D-6E8A-4147-A177-3AD203B41FA5}">
                      <a16:colId xmlns:a16="http://schemas.microsoft.com/office/drawing/2014/main" val="994702396"/>
                    </a:ext>
                  </a:extLst>
                </a:gridCol>
                <a:gridCol w="4564625">
                  <a:extLst>
                    <a:ext uri="{9D8B030D-6E8A-4147-A177-3AD203B41FA5}">
                      <a16:colId xmlns:a16="http://schemas.microsoft.com/office/drawing/2014/main" val="1667600408"/>
                    </a:ext>
                  </a:extLst>
                </a:gridCol>
              </a:tblGrid>
              <a:tr h="158451">
                <a:tc>
                  <a:txBody>
                    <a:bodyPr/>
                    <a:lstStyle/>
                    <a:p>
                      <a:pPr algn="ctr"/>
                      <a:r>
                        <a:rPr kumimoji="1" lang="ja-JP" altLang="en-US" sz="1200" dirty="0"/>
                        <a:t>行程</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ED7980"/>
                    </a:solidFill>
                  </a:tcPr>
                </a:tc>
                <a:tc>
                  <a:txBody>
                    <a:bodyPr/>
                    <a:lstStyle/>
                    <a:p>
                      <a:pPr algn="ctr"/>
                      <a:r>
                        <a:rPr kumimoji="1" lang="ja-JP" altLang="en-US" sz="1200" dirty="0"/>
                        <a:t>エリア</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ED7980"/>
                    </a:solidFill>
                  </a:tcPr>
                </a:tc>
                <a:tc>
                  <a:txBody>
                    <a:bodyPr/>
                    <a:lstStyle/>
                    <a:p>
                      <a:pPr algn="ctr"/>
                      <a:r>
                        <a:rPr kumimoji="1" lang="ja-JP" altLang="en-US" sz="1200" dirty="0"/>
                        <a:t>体験プログラム</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ED7980"/>
                    </a:solidFill>
                  </a:tcPr>
                </a:tc>
                <a:extLst>
                  <a:ext uri="{0D108BD9-81ED-4DB2-BD59-A6C34878D82A}">
                    <a16:rowId xmlns:a16="http://schemas.microsoft.com/office/drawing/2014/main" val="1311661197"/>
                  </a:ext>
                </a:extLst>
              </a:tr>
              <a:tr h="370840">
                <a:tc>
                  <a:txBody>
                    <a:bodyPr/>
                    <a:lstStyle/>
                    <a:p>
                      <a:pPr algn="ctr"/>
                      <a:r>
                        <a:rPr kumimoji="1" lang="en-US" altLang="ja-JP" sz="1200" b="0" kern="1200" dirty="0">
                          <a:solidFill>
                            <a:srgbClr val="444444"/>
                          </a:solidFill>
                          <a:latin typeface="+mn-ea"/>
                          <a:ea typeface="+mn-ea"/>
                          <a:cs typeface="+mn-cs"/>
                        </a:rPr>
                        <a:t>1</a:t>
                      </a:r>
                      <a:r>
                        <a:rPr kumimoji="1" lang="ja-JP" altLang="en-US" sz="1200" b="0" kern="1200" dirty="0">
                          <a:solidFill>
                            <a:srgbClr val="444444"/>
                          </a:solidFill>
                          <a:latin typeface="+mn-ea"/>
                          <a:ea typeface="+mn-ea"/>
                          <a:cs typeface="+mn-cs"/>
                        </a:rPr>
                        <a:t>泊</a:t>
                      </a:r>
                      <a:r>
                        <a:rPr kumimoji="1" lang="en-US" altLang="ja-JP" sz="1200" b="0" kern="1200" dirty="0">
                          <a:solidFill>
                            <a:srgbClr val="444444"/>
                          </a:solidFill>
                          <a:latin typeface="+mn-ea"/>
                          <a:ea typeface="+mn-ea"/>
                          <a:cs typeface="+mn-cs"/>
                        </a:rPr>
                        <a:t>2</a:t>
                      </a:r>
                      <a:r>
                        <a:rPr kumimoji="1" lang="ja-JP" altLang="en-US" sz="1200" b="0" kern="1200" dirty="0">
                          <a:solidFill>
                            <a:srgbClr val="444444"/>
                          </a:solidFill>
                          <a:latin typeface="+mn-ea"/>
                          <a:ea typeface="+mn-ea"/>
                          <a:cs typeface="+mn-cs"/>
                        </a:rPr>
                        <a:t>日</a:t>
                      </a:r>
                      <a:endParaRPr kumimoji="1" lang="en-US" altLang="ja-JP" sz="1200" b="0" kern="1200" dirty="0">
                        <a:solidFill>
                          <a:srgbClr val="444444"/>
                        </a:solidFill>
                        <a:latin typeface="+mn-ea"/>
                        <a:ea typeface="+mn-ea"/>
                        <a:cs typeface="+mn-cs"/>
                      </a:endParaRPr>
                    </a:p>
                  </a:txBody>
                  <a:tcPr marL="91444" marR="91444" marT="45357" marB="45357"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tc>
                  <a:txBody>
                    <a:bodyPr/>
                    <a:lstStyle/>
                    <a:p>
                      <a:pPr algn="ctr"/>
                      <a:r>
                        <a:rPr kumimoji="1" lang="ja-JP" altLang="en-US" sz="1200" b="0" kern="1200" dirty="0">
                          <a:solidFill>
                            <a:srgbClr val="444444"/>
                          </a:solidFill>
                          <a:latin typeface="+mn-ea"/>
                          <a:ea typeface="+mn-ea"/>
                          <a:cs typeface="+mn-cs"/>
                        </a:rPr>
                        <a:t>中南勢（多気町、明和町）→東紀州（尾鷲市、熊野市）</a:t>
                      </a:r>
                      <a:endParaRPr kumimoji="1" lang="en-US" altLang="ja-JP" sz="1200" b="0" kern="1200" dirty="0">
                        <a:solidFill>
                          <a:srgbClr val="444444"/>
                        </a:solidFill>
                        <a:latin typeface="+mn-ea"/>
                        <a:ea typeface="+mn-ea"/>
                        <a:cs typeface="+mn-cs"/>
                      </a:endParaRPr>
                    </a:p>
                  </a:txBody>
                  <a:tcPr marL="91444" marR="91444" marT="45357" marB="45357"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tc>
                  <a:txBody>
                    <a:bodyPr/>
                    <a:lstStyle/>
                    <a:p>
                      <a:pPr algn="ctr"/>
                      <a:r>
                        <a:rPr kumimoji="1" lang="ja-JP" altLang="en-US" sz="1200" b="0" kern="1200" dirty="0">
                          <a:solidFill>
                            <a:srgbClr val="444444"/>
                          </a:solidFill>
                          <a:latin typeface="+mn-ea"/>
                          <a:ea typeface="+mn-ea"/>
                          <a:cs typeface="+mn-cs"/>
                        </a:rPr>
                        <a:t>日本遺産斎宮関連施設の学習、熊野古道学習プログラム、</a:t>
                      </a:r>
                      <a:endParaRPr kumimoji="1" lang="en-US" altLang="ja-JP" sz="1200" b="0" kern="1200" dirty="0">
                        <a:solidFill>
                          <a:srgbClr val="444444"/>
                        </a:solidFill>
                        <a:latin typeface="+mn-ea"/>
                        <a:ea typeface="+mn-ea"/>
                        <a:cs typeface="+mn-cs"/>
                      </a:endParaRPr>
                    </a:p>
                    <a:p>
                      <a:pPr algn="ctr"/>
                      <a:r>
                        <a:rPr kumimoji="1" lang="ja-JP" altLang="en-US" sz="1200" b="0" kern="1200" dirty="0">
                          <a:solidFill>
                            <a:srgbClr val="444444"/>
                          </a:solidFill>
                          <a:latin typeface="+mn-ea"/>
                          <a:ea typeface="+mn-ea"/>
                          <a:cs typeface="+mn-cs"/>
                        </a:rPr>
                        <a:t>尾鷲ひのき箸作り体験、熊野古道ウォーキング</a:t>
                      </a:r>
                      <a:endParaRPr kumimoji="1" lang="en-US" altLang="ja-JP" sz="1200" b="0" kern="1200" dirty="0">
                        <a:solidFill>
                          <a:srgbClr val="444444"/>
                        </a:solidFill>
                        <a:latin typeface="+mn-ea"/>
                        <a:ea typeface="+mn-ea"/>
                        <a:cs typeface="+mn-cs"/>
                      </a:endParaRPr>
                    </a:p>
                  </a:txBody>
                  <a:tcPr marL="91444" marR="91444" marT="45357" marB="45357"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extLst>
                  <a:ext uri="{0D108BD9-81ED-4DB2-BD59-A6C34878D82A}">
                    <a16:rowId xmlns:a16="http://schemas.microsoft.com/office/drawing/2014/main" val="1603179919"/>
                  </a:ext>
                </a:extLst>
              </a:tr>
            </a:tbl>
          </a:graphicData>
        </a:graphic>
      </p:graphicFrame>
      <p:graphicFrame>
        <p:nvGraphicFramePr>
          <p:cNvPr id="10" name="表 9">
            <a:extLst>
              <a:ext uri="{FF2B5EF4-FFF2-40B4-BE49-F238E27FC236}">
                <a16:creationId xmlns:a16="http://schemas.microsoft.com/office/drawing/2014/main" id="{ACBCC458-BAEA-1532-7B62-64630D08AABA}"/>
              </a:ext>
            </a:extLst>
          </p:cNvPr>
          <p:cNvGraphicFramePr>
            <a:graphicFrameLocks noGrp="1"/>
          </p:cNvGraphicFramePr>
          <p:nvPr>
            <p:extLst>
              <p:ext uri="{D42A27DB-BD31-4B8C-83A1-F6EECF244321}">
                <p14:modId xmlns:p14="http://schemas.microsoft.com/office/powerpoint/2010/main" val="2862808559"/>
              </p:ext>
            </p:extLst>
          </p:nvPr>
        </p:nvGraphicFramePr>
        <p:xfrm>
          <a:off x="251146" y="2379847"/>
          <a:ext cx="9527561" cy="2970022"/>
        </p:xfrm>
        <a:graphic>
          <a:graphicData uri="http://schemas.openxmlformats.org/drawingml/2006/table">
            <a:tbl>
              <a:tblPr firstRow="1" bandRow="1">
                <a:tableStyleId>{5C22544A-7EE6-4342-B048-85BDC9FD1C3A}</a:tableStyleId>
              </a:tblPr>
              <a:tblGrid>
                <a:gridCol w="597392">
                  <a:extLst>
                    <a:ext uri="{9D8B030D-6E8A-4147-A177-3AD203B41FA5}">
                      <a16:colId xmlns:a16="http://schemas.microsoft.com/office/drawing/2014/main" val="1225636619"/>
                    </a:ext>
                  </a:extLst>
                </a:gridCol>
                <a:gridCol w="8930169">
                  <a:extLst>
                    <a:ext uri="{9D8B030D-6E8A-4147-A177-3AD203B41FA5}">
                      <a16:colId xmlns:a16="http://schemas.microsoft.com/office/drawing/2014/main" val="69857441"/>
                    </a:ext>
                  </a:extLst>
                </a:gridCol>
              </a:tblGrid>
              <a:tr h="26318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bg1"/>
                          </a:solidFill>
                          <a:latin typeface="+mn-ea"/>
                          <a:ea typeface="+mn-ea"/>
                        </a:rPr>
                        <a:t>日次</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50000"/>
                      </a:schemeClr>
                    </a:solidFill>
                  </a:tcPr>
                </a:tc>
                <a:tc>
                  <a:txBody>
                    <a:bodyPr/>
                    <a:lstStyle/>
                    <a:p>
                      <a:pPr marL="0" marR="0" lvl="0" indent="0" algn="ctr" defTabSz="990570" rtl="0" eaLnBrk="1" fontAlgn="auto" latinLnBrk="0" hangingPunct="1">
                        <a:lnSpc>
                          <a:spcPct val="100000"/>
                        </a:lnSpc>
                        <a:spcBef>
                          <a:spcPct val="20000"/>
                        </a:spcBef>
                        <a:spcAft>
                          <a:spcPts val="0"/>
                        </a:spcAft>
                        <a:buClrTx/>
                        <a:buSzTx/>
                        <a:buFontTx/>
                        <a:buNone/>
                        <a:tabLst/>
                        <a:defRPr/>
                      </a:pPr>
                      <a:r>
                        <a:rPr lang="ja-JP" altLang="en-US" sz="1200" b="0" dirty="0">
                          <a:solidFill>
                            <a:schemeClr val="bg1"/>
                          </a:solidFill>
                          <a:latin typeface="+mn-ea"/>
                          <a:ea typeface="+mn-ea"/>
                        </a:rPr>
                        <a:t>行程</a:t>
                      </a:r>
                      <a:endParaRPr lang="en-US" altLang="ja-JP" sz="1200" b="0" dirty="0">
                        <a:solidFill>
                          <a:schemeClr val="bg1"/>
                        </a:solidFill>
                        <a:latin typeface="+mn-ea"/>
                        <a:ea typeface="+mn-ea"/>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654952722"/>
                  </a:ext>
                </a:extLst>
              </a:tr>
              <a:tr h="1054240">
                <a:tc>
                  <a:txBody>
                    <a:bodyPr/>
                    <a:lstStyle/>
                    <a:p>
                      <a:pPr marL="0" marR="0" lvl="0" indent="0" algn="ctr" defTabSz="914400" rtl="0" eaLnBrk="1" fontAlgn="auto" latinLnBrk="0" hangingPunct="1">
                        <a:lnSpc>
                          <a:spcPct val="200000"/>
                        </a:lnSpc>
                        <a:spcBef>
                          <a:spcPts val="0"/>
                        </a:spcBef>
                        <a:spcAft>
                          <a:spcPts val="0"/>
                        </a:spcAft>
                        <a:buClrTx/>
                        <a:buSzTx/>
                        <a:buFontTx/>
                        <a:buNone/>
                        <a:tabLst/>
                        <a:defRPr/>
                      </a:pPr>
                      <a:r>
                        <a:rPr kumimoji="1" lang="en-US" altLang="ja-JP" sz="1200" dirty="0">
                          <a:solidFill>
                            <a:srgbClr val="444444"/>
                          </a:solidFill>
                          <a:latin typeface="+mn-ea"/>
                          <a:ea typeface="+mn-ea"/>
                        </a:rPr>
                        <a:t>1</a:t>
                      </a:r>
                      <a:endParaRPr kumimoji="1" lang="ja-JP" altLang="en-US" sz="1200" dirty="0">
                        <a:solidFill>
                          <a:srgbClr val="444444"/>
                        </a:solidFill>
                        <a:latin typeface="+mn-ea"/>
                        <a:ea typeface="+mn-ea"/>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tc>
                  <a:txBody>
                    <a:bodyPr/>
                    <a:lstStyle/>
                    <a:p>
                      <a:pPr marL="0" marR="0" lvl="0" indent="0" algn="l" defTabSz="990570" rtl="0" eaLnBrk="1" fontAlgn="auto" latinLnBrk="0" hangingPunct="1">
                        <a:lnSpc>
                          <a:spcPct val="200000"/>
                        </a:lnSpc>
                        <a:spcBef>
                          <a:spcPct val="20000"/>
                        </a:spcBef>
                        <a:spcAft>
                          <a:spcPts val="0"/>
                        </a:spcAft>
                        <a:buClrTx/>
                        <a:buSzTx/>
                        <a:buFontTx/>
                        <a:buNone/>
                        <a:tabLst/>
                        <a:defRPr/>
                      </a:pPr>
                      <a:r>
                        <a:rPr lang="ja-JP" altLang="en-US" sz="1200" b="0" dirty="0">
                          <a:solidFill>
                            <a:srgbClr val="444444"/>
                          </a:solidFill>
                          <a:latin typeface="+mn-ea"/>
                          <a:ea typeface="+mn-ea"/>
                        </a:rPr>
                        <a:t>各地＝＝斎宮歴史博物館・・いつきのみや歴史体験館・・さいくう平安の杜（見学・散策・体験）</a:t>
                      </a:r>
                      <a:r>
                        <a:rPr kumimoji="1" lang="ja-JP" altLang="en-US" sz="1200" b="0" kern="1200" dirty="0">
                          <a:solidFill>
                            <a:srgbClr val="444444"/>
                          </a:solidFill>
                          <a:highlight>
                            <a:srgbClr val="FFFF00"/>
                          </a:highlight>
                          <a:latin typeface="+mn-ea"/>
                          <a:ea typeface="+mn-ea"/>
                          <a:cs typeface="+mn-cs"/>
                        </a:rPr>
                        <a:t>＊</a:t>
                      </a:r>
                      <a:r>
                        <a:rPr lang="ja-JP" altLang="en-US" sz="1200" b="0" dirty="0">
                          <a:solidFill>
                            <a:srgbClr val="444444"/>
                          </a:solidFill>
                          <a:highlight>
                            <a:srgbClr val="FFFF00"/>
                          </a:highlight>
                          <a:latin typeface="+mn-ea"/>
                          <a:ea typeface="+mn-ea"/>
                        </a:rPr>
                        <a:t>日本遺産</a:t>
                      </a:r>
                      <a:r>
                        <a:rPr lang="ja-JP" altLang="en-US" sz="1200" b="0" dirty="0">
                          <a:solidFill>
                            <a:srgbClr val="444444"/>
                          </a:solidFill>
                          <a:latin typeface="+mn-ea"/>
                          <a:ea typeface="+mn-ea"/>
                        </a:rPr>
                        <a:t> </a:t>
                      </a:r>
                      <a:r>
                        <a:rPr lang="en-US" altLang="ja-JP" sz="1200" b="0" dirty="0">
                          <a:solidFill>
                            <a:srgbClr val="444444"/>
                          </a:solidFill>
                          <a:latin typeface="+mn-ea"/>
                          <a:ea typeface="+mn-ea"/>
                        </a:rPr>
                        <a:t>【</a:t>
                      </a:r>
                      <a:r>
                        <a:rPr lang="ja-JP" altLang="en-US" sz="1200" b="0" dirty="0">
                          <a:solidFill>
                            <a:srgbClr val="444444"/>
                          </a:solidFill>
                          <a:latin typeface="+mn-ea"/>
                          <a:ea typeface="+mn-ea"/>
                        </a:rPr>
                        <a:t>約</a:t>
                      </a:r>
                      <a:r>
                        <a:rPr lang="en-US" altLang="ja-JP" sz="1200" b="0" dirty="0">
                          <a:solidFill>
                            <a:srgbClr val="444444"/>
                          </a:solidFill>
                          <a:latin typeface="+mn-ea"/>
                          <a:ea typeface="+mn-ea"/>
                        </a:rPr>
                        <a:t>90</a:t>
                      </a:r>
                      <a:r>
                        <a:rPr lang="ja-JP" altLang="en-US" sz="1200" b="0" dirty="0">
                          <a:solidFill>
                            <a:srgbClr val="444444"/>
                          </a:solidFill>
                          <a:latin typeface="+mn-ea"/>
                          <a:ea typeface="+mn-ea"/>
                        </a:rPr>
                        <a:t>～</a:t>
                      </a:r>
                      <a:r>
                        <a:rPr lang="en-US" altLang="ja-JP" sz="1200" b="0" dirty="0">
                          <a:solidFill>
                            <a:srgbClr val="444444"/>
                          </a:solidFill>
                          <a:latin typeface="+mn-ea"/>
                          <a:ea typeface="+mn-ea"/>
                        </a:rPr>
                        <a:t>120</a:t>
                      </a:r>
                      <a:r>
                        <a:rPr lang="ja-JP" altLang="en-US" sz="1200" b="0" dirty="0">
                          <a:solidFill>
                            <a:srgbClr val="444444"/>
                          </a:solidFill>
                          <a:latin typeface="+mn-ea"/>
                          <a:ea typeface="+mn-ea"/>
                        </a:rPr>
                        <a:t>分</a:t>
                      </a:r>
                      <a:r>
                        <a:rPr lang="en-US" altLang="ja-JP" sz="1200" b="0" dirty="0">
                          <a:solidFill>
                            <a:srgbClr val="444444"/>
                          </a:solidFill>
                          <a:latin typeface="+mn-ea"/>
                          <a:ea typeface="+mn-ea"/>
                        </a:rPr>
                        <a:t>】</a:t>
                      </a:r>
                      <a:r>
                        <a:rPr lang="ja-JP" altLang="en-US" sz="1200" b="0" dirty="0">
                          <a:solidFill>
                            <a:srgbClr val="444444"/>
                          </a:solidFill>
                          <a:latin typeface="+mn-ea"/>
                          <a:ea typeface="+mn-ea"/>
                        </a:rPr>
                        <a:t>＝＝＜</a:t>
                      </a:r>
                      <a:r>
                        <a:rPr lang="en-US" altLang="ja-JP" sz="1200" b="0" dirty="0">
                          <a:solidFill>
                            <a:srgbClr val="444444"/>
                          </a:solidFill>
                          <a:latin typeface="+mn-ea"/>
                          <a:ea typeface="+mn-ea"/>
                        </a:rPr>
                        <a:t>30</a:t>
                      </a:r>
                      <a:r>
                        <a:rPr lang="ja-JP" altLang="en-US" sz="1200" b="0" dirty="0">
                          <a:solidFill>
                            <a:srgbClr val="444444"/>
                          </a:solidFill>
                          <a:latin typeface="+mn-ea"/>
                          <a:ea typeface="+mn-ea"/>
                        </a:rPr>
                        <a:t>分＞＝＝</a:t>
                      </a:r>
                      <a:r>
                        <a:rPr lang="en-US" altLang="ja-JP" sz="1200" b="0" dirty="0">
                          <a:solidFill>
                            <a:srgbClr val="444444"/>
                          </a:solidFill>
                          <a:latin typeface="+mn-ea"/>
                          <a:ea typeface="+mn-ea"/>
                        </a:rPr>
                        <a:t>VISON</a:t>
                      </a:r>
                      <a:r>
                        <a:rPr lang="ja-JP" altLang="en-US" sz="1200" b="0" dirty="0">
                          <a:solidFill>
                            <a:srgbClr val="444444"/>
                          </a:solidFill>
                          <a:latin typeface="+mn-ea"/>
                          <a:ea typeface="+mn-ea"/>
                        </a:rPr>
                        <a:t>（昼食・散策）</a:t>
                      </a:r>
                      <a:r>
                        <a:rPr lang="en-US" altLang="ja-JP" sz="1200" b="0" dirty="0">
                          <a:solidFill>
                            <a:srgbClr val="444444"/>
                          </a:solidFill>
                          <a:latin typeface="+mn-ea"/>
                          <a:ea typeface="+mn-ea"/>
                        </a:rPr>
                        <a:t>【</a:t>
                      </a:r>
                      <a:r>
                        <a:rPr lang="ja-JP" altLang="en-US" sz="1200" b="0" dirty="0">
                          <a:solidFill>
                            <a:srgbClr val="444444"/>
                          </a:solidFill>
                          <a:latin typeface="+mn-ea"/>
                          <a:ea typeface="+mn-ea"/>
                        </a:rPr>
                        <a:t>約</a:t>
                      </a:r>
                      <a:r>
                        <a:rPr lang="en-US" altLang="ja-JP" sz="1200" b="0" dirty="0">
                          <a:solidFill>
                            <a:srgbClr val="444444"/>
                          </a:solidFill>
                          <a:latin typeface="+mn-ea"/>
                          <a:ea typeface="+mn-ea"/>
                        </a:rPr>
                        <a:t>120</a:t>
                      </a:r>
                      <a:r>
                        <a:rPr lang="ja-JP" altLang="en-US" sz="1200" b="0" dirty="0">
                          <a:solidFill>
                            <a:srgbClr val="444444"/>
                          </a:solidFill>
                          <a:latin typeface="+mn-ea"/>
                          <a:ea typeface="+mn-ea"/>
                        </a:rPr>
                        <a:t>分</a:t>
                      </a:r>
                      <a:r>
                        <a:rPr lang="en-US" altLang="ja-JP" sz="1200" b="0" dirty="0">
                          <a:solidFill>
                            <a:srgbClr val="444444"/>
                          </a:solidFill>
                          <a:latin typeface="+mn-ea"/>
                          <a:ea typeface="+mn-ea"/>
                        </a:rPr>
                        <a:t>】</a:t>
                      </a:r>
                      <a:r>
                        <a:rPr lang="ja-JP" altLang="en-US" sz="1200" b="0" dirty="0">
                          <a:solidFill>
                            <a:srgbClr val="444444"/>
                          </a:solidFill>
                          <a:latin typeface="+mn-ea"/>
                          <a:ea typeface="+mn-ea"/>
                        </a:rPr>
                        <a:t>＝＜約</a:t>
                      </a:r>
                      <a:r>
                        <a:rPr lang="en-US" altLang="ja-JP" sz="1200" b="0" dirty="0">
                          <a:solidFill>
                            <a:srgbClr val="444444"/>
                          </a:solidFill>
                          <a:latin typeface="+mn-ea"/>
                          <a:ea typeface="+mn-ea"/>
                        </a:rPr>
                        <a:t>60</a:t>
                      </a:r>
                      <a:r>
                        <a:rPr lang="ja-JP" altLang="en-US" sz="1200" b="0" dirty="0">
                          <a:solidFill>
                            <a:srgbClr val="444444"/>
                          </a:solidFill>
                          <a:latin typeface="+mn-ea"/>
                          <a:ea typeface="+mn-ea"/>
                        </a:rPr>
                        <a:t>分＞＝三重県立熊野古道センター（熊野古道学習プログラム・尾鷲ひのき箸作り体験）</a:t>
                      </a:r>
                      <a:r>
                        <a:rPr lang="en-US" altLang="ja-JP" sz="1200" b="0" dirty="0">
                          <a:solidFill>
                            <a:srgbClr val="444444"/>
                          </a:solidFill>
                          <a:latin typeface="+mn-ea"/>
                          <a:ea typeface="+mn-ea"/>
                        </a:rPr>
                        <a:t>【</a:t>
                      </a:r>
                      <a:r>
                        <a:rPr lang="ja-JP" altLang="en-US" sz="1200" b="0" dirty="0">
                          <a:solidFill>
                            <a:srgbClr val="444444"/>
                          </a:solidFill>
                          <a:latin typeface="+mn-ea"/>
                          <a:ea typeface="+mn-ea"/>
                        </a:rPr>
                        <a:t>約</a:t>
                      </a:r>
                      <a:r>
                        <a:rPr lang="en-US" altLang="ja-JP" sz="1200" b="0" dirty="0">
                          <a:solidFill>
                            <a:srgbClr val="444444"/>
                          </a:solidFill>
                          <a:latin typeface="+mn-ea"/>
                          <a:ea typeface="+mn-ea"/>
                        </a:rPr>
                        <a:t>120</a:t>
                      </a:r>
                      <a:r>
                        <a:rPr lang="ja-JP" altLang="en-US" sz="1200" b="0" dirty="0">
                          <a:solidFill>
                            <a:srgbClr val="444444"/>
                          </a:solidFill>
                          <a:latin typeface="+mn-ea"/>
                          <a:ea typeface="+mn-ea"/>
                        </a:rPr>
                        <a:t>分</a:t>
                      </a:r>
                      <a:r>
                        <a:rPr lang="en-US" altLang="ja-JP" sz="1200" b="0" dirty="0">
                          <a:solidFill>
                            <a:srgbClr val="444444"/>
                          </a:solidFill>
                          <a:latin typeface="+mn-ea"/>
                          <a:ea typeface="+mn-ea"/>
                        </a:rPr>
                        <a:t>】</a:t>
                      </a:r>
                      <a:r>
                        <a:rPr lang="zh-TW" altLang="en-US" sz="1200" b="0" dirty="0">
                          <a:solidFill>
                            <a:srgbClr val="444444"/>
                          </a:solidFill>
                          <a:latin typeface="+mn-ea"/>
                          <a:ea typeface="+mn-ea"/>
                        </a:rPr>
                        <a:t>＝＝＜約</a:t>
                      </a:r>
                      <a:r>
                        <a:rPr lang="en-US" altLang="zh-TW" sz="1200" b="0" dirty="0">
                          <a:solidFill>
                            <a:srgbClr val="444444"/>
                          </a:solidFill>
                          <a:latin typeface="+mn-ea"/>
                          <a:ea typeface="+mn-ea"/>
                        </a:rPr>
                        <a:t>30</a:t>
                      </a:r>
                      <a:r>
                        <a:rPr lang="zh-TW" altLang="en-US" sz="1200" b="0" dirty="0">
                          <a:solidFill>
                            <a:srgbClr val="444444"/>
                          </a:solidFill>
                          <a:latin typeface="+mn-ea"/>
                          <a:ea typeface="+mn-ea"/>
                        </a:rPr>
                        <a:t>分＞＝＝熊野（宿泊）</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extLst>
                  <a:ext uri="{0D108BD9-81ED-4DB2-BD59-A6C34878D82A}">
                    <a16:rowId xmlns:a16="http://schemas.microsoft.com/office/drawing/2014/main" val="432614515"/>
                  </a:ext>
                </a:extLst>
              </a:tr>
              <a:tr h="1068089">
                <a:tc rowSpan="2">
                  <a:txBody>
                    <a:bodyPr/>
                    <a:lstStyle/>
                    <a:p>
                      <a:pPr marL="0" marR="0" lvl="0" indent="0" algn="ctr" defTabSz="914400" rtl="0" eaLnBrk="1" fontAlgn="auto" latinLnBrk="0" hangingPunct="1">
                        <a:lnSpc>
                          <a:spcPct val="200000"/>
                        </a:lnSpc>
                        <a:spcBef>
                          <a:spcPts val="0"/>
                        </a:spcBef>
                        <a:spcAft>
                          <a:spcPts val="0"/>
                        </a:spcAft>
                        <a:buClrTx/>
                        <a:buSzTx/>
                        <a:buFontTx/>
                        <a:buNone/>
                        <a:tabLst/>
                        <a:defRPr/>
                      </a:pPr>
                      <a:r>
                        <a:rPr kumimoji="1" lang="en-US" altLang="ja-JP" sz="1200" dirty="0">
                          <a:solidFill>
                            <a:srgbClr val="444444"/>
                          </a:solidFill>
                          <a:latin typeface="+mn-ea"/>
                          <a:ea typeface="+mn-ea"/>
                        </a:rPr>
                        <a:t>2</a:t>
                      </a:r>
                      <a:endParaRPr kumimoji="1" lang="ja-JP" altLang="en-US" sz="1200" dirty="0">
                        <a:solidFill>
                          <a:srgbClr val="444444"/>
                        </a:solidFill>
                        <a:latin typeface="+mn-ea"/>
                        <a:ea typeface="+mn-ea"/>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tc>
                  <a:txBody>
                    <a:bodyPr/>
                    <a:lstStyle/>
                    <a:p>
                      <a:pPr marL="0" marR="0" lvl="0" indent="0" algn="l" defTabSz="914400" rtl="0" eaLnBrk="1" fontAlgn="auto" latinLnBrk="0" hangingPunct="1">
                        <a:lnSpc>
                          <a:spcPct val="200000"/>
                        </a:lnSpc>
                        <a:spcBef>
                          <a:spcPts val="0"/>
                        </a:spcBef>
                        <a:spcAft>
                          <a:spcPts val="0"/>
                        </a:spcAft>
                        <a:buClrTx/>
                        <a:buSzTx/>
                        <a:buFontTx/>
                        <a:buNone/>
                        <a:tabLst/>
                        <a:defRPr/>
                      </a:pPr>
                      <a:r>
                        <a:rPr kumimoji="1" lang="ja-JP" altLang="en-US" sz="1200" b="0" kern="1200" dirty="0">
                          <a:solidFill>
                            <a:srgbClr val="444444"/>
                          </a:solidFill>
                          <a:latin typeface="+mn-ea"/>
                          <a:ea typeface="+mn-ea"/>
                          <a:cs typeface="+mn-cs"/>
                        </a:rPr>
                        <a:t>ホテル＝＝＜約</a:t>
                      </a:r>
                      <a:r>
                        <a:rPr kumimoji="1" lang="en-US" altLang="ja-JP" sz="1200" b="0" kern="1200" dirty="0">
                          <a:solidFill>
                            <a:srgbClr val="444444"/>
                          </a:solidFill>
                          <a:latin typeface="+mn-ea"/>
                          <a:ea typeface="+mn-ea"/>
                          <a:cs typeface="+mn-cs"/>
                        </a:rPr>
                        <a:t>10</a:t>
                      </a:r>
                      <a:r>
                        <a:rPr kumimoji="1" lang="ja-JP" altLang="en-US" sz="1200" b="0" kern="1200" dirty="0">
                          <a:solidFill>
                            <a:srgbClr val="444444"/>
                          </a:solidFill>
                          <a:latin typeface="+mn-ea"/>
                          <a:ea typeface="+mn-ea"/>
                          <a:cs typeface="+mn-cs"/>
                        </a:rPr>
                        <a:t>分＞＝＝熊野古道 松本峠ウォーキング（語り部さん付き）（</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 </a:t>
                      </a:r>
                      <a:r>
                        <a:rPr kumimoji="1" lang="ja-JP" altLang="en-US" sz="1200" b="0" kern="1200" dirty="0">
                          <a:solidFill>
                            <a:srgbClr val="444444"/>
                          </a:solidFill>
                          <a:highlight>
                            <a:srgbClr val="FFFF00"/>
                          </a:highlight>
                          <a:latin typeface="+mn-ea"/>
                          <a:ea typeface="+mn-ea"/>
                          <a:cs typeface="+mn-cs"/>
                        </a:rPr>
                        <a:t>＊世界遺産</a:t>
                      </a:r>
                      <a:r>
                        <a:rPr kumimoji="1" lang="ja-JP" altLang="en-US" sz="1200" b="0" kern="1200" dirty="0">
                          <a:solidFill>
                            <a:srgbClr val="444444"/>
                          </a:solidFill>
                          <a:latin typeface="+mn-ea"/>
                          <a:ea typeface="+mn-ea"/>
                          <a:cs typeface="+mn-cs"/>
                        </a:rPr>
                        <a:t> </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120</a:t>
                      </a:r>
                      <a:r>
                        <a:rPr kumimoji="1" lang="ja-JP" altLang="en-US" sz="1200" b="0" kern="1200" dirty="0">
                          <a:solidFill>
                            <a:srgbClr val="444444"/>
                          </a:solidFill>
                          <a:latin typeface="+mn-ea"/>
                          <a:ea typeface="+mn-ea"/>
                          <a:cs typeface="+mn-cs"/>
                        </a:rPr>
                        <a:t>分</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10</a:t>
                      </a:r>
                      <a:r>
                        <a:rPr kumimoji="1" lang="ja-JP" altLang="en-US" sz="1200" b="0" kern="1200" dirty="0">
                          <a:solidFill>
                            <a:srgbClr val="444444"/>
                          </a:solidFill>
                          <a:latin typeface="+mn-ea"/>
                          <a:ea typeface="+mn-ea"/>
                          <a:cs typeface="+mn-cs"/>
                        </a:rPr>
                        <a:t>分＞＝＝鬼ヶ城（見学）・鬼ヶ城センター（昼食・お買物）</a:t>
                      </a:r>
                      <a:r>
                        <a:rPr kumimoji="1" lang="ja-JP" altLang="en-US" sz="1200" b="0" kern="1200" dirty="0">
                          <a:solidFill>
                            <a:srgbClr val="444444"/>
                          </a:solidFill>
                          <a:highlight>
                            <a:srgbClr val="FFFF00"/>
                          </a:highlight>
                          <a:latin typeface="+mn-ea"/>
                          <a:ea typeface="+mn-ea"/>
                          <a:cs typeface="+mn-cs"/>
                        </a:rPr>
                        <a:t>＊世界遺産</a:t>
                      </a:r>
                      <a:r>
                        <a:rPr kumimoji="1" lang="ja-JP" altLang="en-US" sz="1200" b="0" kern="1200" dirty="0">
                          <a:solidFill>
                            <a:srgbClr val="444444"/>
                          </a:solidFill>
                          <a:latin typeface="+mn-ea"/>
                          <a:ea typeface="+mn-ea"/>
                          <a:cs typeface="+mn-cs"/>
                        </a:rPr>
                        <a:t> </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100</a:t>
                      </a:r>
                      <a:r>
                        <a:rPr kumimoji="1" lang="ja-JP" altLang="en-US" sz="1200" b="0" kern="1200" dirty="0">
                          <a:solidFill>
                            <a:srgbClr val="444444"/>
                          </a:solidFill>
                          <a:latin typeface="+mn-ea"/>
                          <a:ea typeface="+mn-ea"/>
                          <a:cs typeface="+mn-cs"/>
                        </a:rPr>
                        <a:t>分</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5</a:t>
                      </a:r>
                      <a:r>
                        <a:rPr kumimoji="1" lang="ja-JP" altLang="en-US" sz="1200" b="0" kern="1200" dirty="0">
                          <a:solidFill>
                            <a:srgbClr val="444444"/>
                          </a:solidFill>
                          <a:latin typeface="+mn-ea"/>
                          <a:ea typeface="+mn-ea"/>
                          <a:cs typeface="+mn-cs"/>
                        </a:rPr>
                        <a:t>分＞＝＝獅子岩・七里御浜（車窓）</a:t>
                      </a:r>
                      <a:r>
                        <a:rPr kumimoji="1" lang="ja-JP" altLang="en-US" sz="1200" b="0" kern="1200" dirty="0">
                          <a:solidFill>
                            <a:srgbClr val="444444"/>
                          </a:solidFill>
                          <a:highlight>
                            <a:srgbClr val="FFFF00"/>
                          </a:highlight>
                          <a:latin typeface="+mn-ea"/>
                          <a:ea typeface="+mn-ea"/>
                          <a:cs typeface="+mn-cs"/>
                        </a:rPr>
                        <a:t>＊世界遺産</a:t>
                      </a:r>
                      <a:r>
                        <a:rPr kumimoji="1" lang="ja-JP" altLang="en-US" sz="1200" b="0" kern="1200" dirty="0">
                          <a:solidFill>
                            <a:srgbClr val="444444"/>
                          </a:solidFill>
                          <a:latin typeface="+mn-ea"/>
                          <a:ea typeface="+mn-ea"/>
                          <a:cs typeface="+mn-cs"/>
                        </a:rPr>
                        <a:t> ＝＝花の窟 </a:t>
                      </a:r>
                      <a:r>
                        <a:rPr kumimoji="1" lang="ja-JP" altLang="en-US" sz="1200" b="0" kern="1200" dirty="0">
                          <a:solidFill>
                            <a:srgbClr val="444444"/>
                          </a:solidFill>
                          <a:highlight>
                            <a:srgbClr val="FFFF00"/>
                          </a:highlight>
                          <a:latin typeface="+mn-ea"/>
                          <a:ea typeface="+mn-ea"/>
                          <a:cs typeface="+mn-cs"/>
                        </a:rPr>
                        <a:t>＊世界遺産</a:t>
                      </a:r>
                      <a:r>
                        <a:rPr kumimoji="1" lang="ja-JP" altLang="en-US" sz="1200" b="0" kern="1200" dirty="0">
                          <a:solidFill>
                            <a:srgbClr val="444444"/>
                          </a:solidFill>
                          <a:latin typeface="+mn-ea"/>
                          <a:ea typeface="+mn-ea"/>
                          <a:cs typeface="+mn-cs"/>
                        </a:rPr>
                        <a:t> 　</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30</a:t>
                      </a:r>
                      <a:r>
                        <a:rPr kumimoji="1" lang="ja-JP" altLang="en-US" sz="1200" b="0" kern="1200" dirty="0">
                          <a:solidFill>
                            <a:srgbClr val="444444"/>
                          </a:solidFill>
                          <a:latin typeface="+mn-ea"/>
                          <a:ea typeface="+mn-ea"/>
                          <a:cs typeface="+mn-cs"/>
                        </a:rPr>
                        <a:t>分</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＝＝各地</a:t>
                      </a:r>
                      <a:endParaRPr kumimoji="1" lang="en-US" altLang="ja-JP" sz="1200" b="0" kern="1200" dirty="0">
                        <a:solidFill>
                          <a:srgbClr val="444444"/>
                        </a:solidFill>
                        <a:latin typeface="+mn-ea"/>
                        <a:ea typeface="+mn-ea"/>
                        <a:cs typeface="+mn-cs"/>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extLst>
                  <a:ext uri="{0D108BD9-81ED-4DB2-BD59-A6C34878D82A}">
                    <a16:rowId xmlns:a16="http://schemas.microsoft.com/office/drawing/2014/main" val="1210897110"/>
                  </a:ext>
                </a:extLst>
              </a:tr>
              <a:tr h="0">
                <a:tc vMerge="1">
                  <a:txBody>
                    <a:bodyPr/>
                    <a:lstStyle/>
                    <a:p>
                      <a:pPr marL="0" marR="0" lvl="0" indent="0" algn="ctr" defTabSz="914400" rtl="0" eaLnBrk="1" fontAlgn="auto" latinLnBrk="0" hangingPunct="1">
                        <a:lnSpc>
                          <a:spcPct val="200000"/>
                        </a:lnSpc>
                        <a:spcBef>
                          <a:spcPts val="0"/>
                        </a:spcBef>
                        <a:spcAft>
                          <a:spcPts val="0"/>
                        </a:spcAft>
                        <a:buClrTx/>
                        <a:buSzTx/>
                        <a:buFontTx/>
                        <a:buNone/>
                        <a:tabLst/>
                        <a:defRPr/>
                      </a:pPr>
                      <a:endParaRPr kumimoji="1" lang="ja-JP" altLang="en-US" sz="1200" dirty="0">
                        <a:solidFill>
                          <a:srgbClr val="444444"/>
                        </a:solidFill>
                        <a:latin typeface="+mn-ea"/>
                        <a:ea typeface="+mn-ea"/>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kern="1200" dirty="0">
                          <a:solidFill>
                            <a:srgbClr val="444444"/>
                          </a:solidFill>
                          <a:latin typeface="+mn-ea"/>
                          <a:ea typeface="+mn-ea"/>
                          <a:cs typeface="+mn-cs"/>
                        </a:rPr>
                        <a:t>（</a:t>
                      </a:r>
                      <a:r>
                        <a:rPr kumimoji="1" lang="en-US" altLang="ja-JP" sz="800" b="0" kern="1200" dirty="0">
                          <a:solidFill>
                            <a:srgbClr val="444444"/>
                          </a:solidFill>
                          <a:latin typeface="+mn-ea"/>
                          <a:ea typeface="+mn-ea"/>
                          <a:cs typeface="+mn-cs"/>
                        </a:rPr>
                        <a:t>※</a:t>
                      </a:r>
                      <a:r>
                        <a:rPr kumimoji="1" lang="ja-JP" altLang="en-US" sz="800" b="0" kern="1200" dirty="0">
                          <a:solidFill>
                            <a:srgbClr val="444444"/>
                          </a:solidFill>
                          <a:latin typeface="+mn-ea"/>
                          <a:ea typeface="+mn-ea"/>
                          <a:cs typeface="+mn-cs"/>
                        </a:rPr>
                        <a:t>）☔雨天時の代替え案</a:t>
                      </a:r>
                      <a:endParaRPr kumimoji="1" lang="en-US" altLang="ja-JP" sz="800" b="0" kern="1200" dirty="0">
                        <a:solidFill>
                          <a:srgbClr val="444444"/>
                        </a:solidFill>
                        <a:latin typeface="+mn-ea"/>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b="0" kern="1200" dirty="0">
                          <a:solidFill>
                            <a:srgbClr val="444444"/>
                          </a:solidFill>
                          <a:latin typeface="+mn-ea"/>
                          <a:ea typeface="+mn-ea"/>
                          <a:cs typeface="+mn-cs"/>
                        </a:rPr>
                        <a:t>道の駅紀宝町ウミガメ公園・・ウミガメ水族館の見学、お買物</a:t>
                      </a:r>
                      <a:endParaRPr kumimoji="1" lang="en-US" altLang="ja-JP" sz="800" b="0" kern="1200" dirty="0">
                        <a:solidFill>
                          <a:srgbClr val="444444"/>
                        </a:solidFill>
                        <a:latin typeface="+mn-ea"/>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b="0" kern="1200" dirty="0">
                          <a:solidFill>
                            <a:srgbClr val="444444"/>
                          </a:solidFill>
                          <a:latin typeface="+mn-ea"/>
                          <a:ea typeface="+mn-ea"/>
                          <a:cs typeface="+mn-cs"/>
                        </a:rPr>
                        <a:t>道の駅パーク七里御浜・・南紀みかんのお買物やジュース工場見学（</a:t>
                      </a:r>
                      <a:r>
                        <a:rPr kumimoji="1" lang="en-US" altLang="ja-JP" sz="800" b="0" kern="1200" dirty="0">
                          <a:solidFill>
                            <a:srgbClr val="444444"/>
                          </a:solidFill>
                          <a:latin typeface="+mn-ea"/>
                          <a:ea typeface="+mn-ea"/>
                          <a:cs typeface="+mn-cs"/>
                        </a:rPr>
                        <a:t>10</a:t>
                      </a:r>
                      <a:r>
                        <a:rPr kumimoji="1" lang="ja-JP" altLang="en-US" sz="800" b="0" kern="1200" dirty="0">
                          <a:solidFill>
                            <a:srgbClr val="444444"/>
                          </a:solidFill>
                          <a:latin typeface="+mn-ea"/>
                          <a:ea typeface="+mn-ea"/>
                          <a:cs typeface="+mn-cs"/>
                        </a:rPr>
                        <a:t>月から</a:t>
                      </a:r>
                      <a:r>
                        <a:rPr kumimoji="1" lang="en-US" altLang="ja-JP" sz="800" b="0" kern="1200" dirty="0">
                          <a:solidFill>
                            <a:srgbClr val="444444"/>
                          </a:solidFill>
                          <a:latin typeface="+mn-ea"/>
                          <a:ea typeface="+mn-ea"/>
                          <a:cs typeface="+mn-cs"/>
                        </a:rPr>
                        <a:t>3</a:t>
                      </a:r>
                      <a:r>
                        <a:rPr kumimoji="1" lang="ja-JP" altLang="en-US" sz="800" b="0" kern="1200" dirty="0">
                          <a:solidFill>
                            <a:srgbClr val="444444"/>
                          </a:solidFill>
                          <a:latin typeface="+mn-ea"/>
                          <a:ea typeface="+mn-ea"/>
                          <a:cs typeface="+mn-cs"/>
                        </a:rPr>
                        <a:t>月頃の日曜以外の午前中には工場見学ができます。（ご覧いただけない日もございます。））</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3918371432"/>
                  </a:ext>
                </a:extLst>
              </a:tr>
            </a:tbl>
          </a:graphicData>
        </a:graphic>
      </p:graphicFrame>
      <p:pic>
        <p:nvPicPr>
          <p:cNvPr id="9" name="図 8">
            <a:extLst>
              <a:ext uri="{FF2B5EF4-FFF2-40B4-BE49-F238E27FC236}">
                <a16:creationId xmlns:a16="http://schemas.microsoft.com/office/drawing/2014/main" id="{EBAC18C6-C21C-8A09-0603-3BD5B22C935B}"/>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a:fillRect/>
          </a:stretch>
        </p:blipFill>
        <p:spPr>
          <a:xfrm>
            <a:off x="1984715" y="5509073"/>
            <a:ext cx="1382285" cy="1014695"/>
          </a:xfrm>
          <a:prstGeom prst="rect">
            <a:avLst/>
          </a:prstGeom>
        </p:spPr>
      </p:pic>
      <p:pic>
        <p:nvPicPr>
          <p:cNvPr id="11" name="図 10">
            <a:extLst>
              <a:ext uri="{FF2B5EF4-FFF2-40B4-BE49-F238E27FC236}">
                <a16:creationId xmlns:a16="http://schemas.microsoft.com/office/drawing/2014/main" id="{6551AC99-1B79-84E0-2679-028DAC948EDA}"/>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a:fillRect/>
          </a:stretch>
        </p:blipFill>
        <p:spPr>
          <a:xfrm>
            <a:off x="3459313" y="5509074"/>
            <a:ext cx="1488769" cy="1014697"/>
          </a:xfrm>
          <a:prstGeom prst="rect">
            <a:avLst/>
          </a:prstGeom>
        </p:spPr>
      </p:pic>
      <p:pic>
        <p:nvPicPr>
          <p:cNvPr id="18" name="図 17">
            <a:extLst>
              <a:ext uri="{FF2B5EF4-FFF2-40B4-BE49-F238E27FC236}">
                <a16:creationId xmlns:a16="http://schemas.microsoft.com/office/drawing/2014/main" id="{70A35F44-FD9A-7DC2-9E7D-8DE08184B828}"/>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a:xfrm>
            <a:off x="5054810" y="5509075"/>
            <a:ext cx="1397286" cy="1014696"/>
          </a:xfrm>
          <a:prstGeom prst="rect">
            <a:avLst/>
          </a:prstGeom>
        </p:spPr>
      </p:pic>
      <p:sp>
        <p:nvSpPr>
          <p:cNvPr id="21" name="テキスト ボックス 20">
            <a:extLst>
              <a:ext uri="{FF2B5EF4-FFF2-40B4-BE49-F238E27FC236}">
                <a16:creationId xmlns:a16="http://schemas.microsoft.com/office/drawing/2014/main" id="{9053BC93-56E6-75C9-8B92-B51D5F73E83F}"/>
              </a:ext>
            </a:extLst>
          </p:cNvPr>
          <p:cNvSpPr txBox="1"/>
          <p:nvPr/>
        </p:nvSpPr>
        <p:spPr>
          <a:xfrm>
            <a:off x="7823125" y="2412294"/>
            <a:ext cx="1904689" cy="215444"/>
          </a:xfrm>
          <a:prstGeom prst="rect">
            <a:avLst/>
          </a:prstGeom>
          <a:noFill/>
        </p:spPr>
        <p:txBody>
          <a:bodyPr wrap="none" rtlCol="0">
            <a:spAutoFit/>
          </a:bodyPr>
          <a:lstStyle/>
          <a:p>
            <a:r>
              <a:rPr kumimoji="1" lang="ja-JP" altLang="en-US" sz="800" dirty="0">
                <a:solidFill>
                  <a:schemeClr val="bg1"/>
                </a:solidFill>
              </a:rPr>
              <a:t>（凡例：＝＝：バス　・・・：徒歩　～～：船）</a:t>
            </a:r>
          </a:p>
        </p:txBody>
      </p:sp>
      <p:sp>
        <p:nvSpPr>
          <p:cNvPr id="5" name="テキスト ボックス 4">
            <a:extLst>
              <a:ext uri="{FF2B5EF4-FFF2-40B4-BE49-F238E27FC236}">
                <a16:creationId xmlns:a16="http://schemas.microsoft.com/office/drawing/2014/main" id="{884AD5B4-E699-9828-0CAE-AF15243ECFB5}"/>
              </a:ext>
            </a:extLst>
          </p:cNvPr>
          <p:cNvSpPr txBox="1"/>
          <p:nvPr/>
        </p:nvSpPr>
        <p:spPr>
          <a:xfrm>
            <a:off x="553924" y="6534063"/>
            <a:ext cx="1285537" cy="215444"/>
          </a:xfrm>
          <a:prstGeom prst="rect">
            <a:avLst/>
          </a:prstGeom>
          <a:noFill/>
        </p:spPr>
        <p:txBody>
          <a:bodyPr wrap="square">
            <a:spAutoFit/>
          </a:bodyPr>
          <a:lstStyle/>
          <a:p>
            <a:pPr algn="ctr"/>
            <a:r>
              <a:rPr lang="zh-TW" altLang="en-US" sz="800" dirty="0">
                <a:solidFill>
                  <a:srgbClr val="444444"/>
                </a:solidFill>
              </a:rPr>
              <a:t>斎宮歴史博物館</a:t>
            </a:r>
            <a:endParaRPr lang="ja-JP" altLang="en-US" sz="800" dirty="0">
              <a:solidFill>
                <a:srgbClr val="444444"/>
              </a:solidFill>
            </a:endParaRPr>
          </a:p>
        </p:txBody>
      </p:sp>
      <p:sp>
        <p:nvSpPr>
          <p:cNvPr id="8" name="テキスト ボックス 7">
            <a:extLst>
              <a:ext uri="{FF2B5EF4-FFF2-40B4-BE49-F238E27FC236}">
                <a16:creationId xmlns:a16="http://schemas.microsoft.com/office/drawing/2014/main" id="{62F0025B-0A5E-DADA-40C2-85A0ABEB2615}"/>
              </a:ext>
            </a:extLst>
          </p:cNvPr>
          <p:cNvSpPr txBox="1"/>
          <p:nvPr/>
        </p:nvSpPr>
        <p:spPr>
          <a:xfrm>
            <a:off x="1923962" y="6534063"/>
            <a:ext cx="1354913" cy="215444"/>
          </a:xfrm>
          <a:prstGeom prst="rect">
            <a:avLst/>
          </a:prstGeom>
          <a:noFill/>
        </p:spPr>
        <p:txBody>
          <a:bodyPr wrap="square">
            <a:spAutoFit/>
          </a:bodyPr>
          <a:lstStyle/>
          <a:p>
            <a:pPr algn="ctr"/>
            <a:r>
              <a:rPr lang="ja-JP" altLang="en-US" sz="800" dirty="0">
                <a:solidFill>
                  <a:srgbClr val="444444"/>
                </a:solidFill>
              </a:rPr>
              <a:t>いつきのみや歴史体験館</a:t>
            </a:r>
          </a:p>
        </p:txBody>
      </p:sp>
      <p:sp>
        <p:nvSpPr>
          <p:cNvPr id="12" name="テキスト ボックス 11">
            <a:extLst>
              <a:ext uri="{FF2B5EF4-FFF2-40B4-BE49-F238E27FC236}">
                <a16:creationId xmlns:a16="http://schemas.microsoft.com/office/drawing/2014/main" id="{5D97EB9C-9E06-E24E-B479-E84010FBB3B0}"/>
              </a:ext>
            </a:extLst>
          </p:cNvPr>
          <p:cNvSpPr txBox="1"/>
          <p:nvPr/>
        </p:nvSpPr>
        <p:spPr>
          <a:xfrm>
            <a:off x="3520308" y="6538441"/>
            <a:ext cx="1354913" cy="215444"/>
          </a:xfrm>
          <a:prstGeom prst="rect">
            <a:avLst/>
          </a:prstGeom>
          <a:noFill/>
        </p:spPr>
        <p:txBody>
          <a:bodyPr wrap="square">
            <a:spAutoFit/>
          </a:bodyPr>
          <a:lstStyle/>
          <a:p>
            <a:pPr algn="ctr"/>
            <a:r>
              <a:rPr lang="en-US" altLang="ja-JP" sz="800" dirty="0">
                <a:solidFill>
                  <a:srgbClr val="444444"/>
                </a:solidFill>
              </a:rPr>
              <a:t>VISON</a:t>
            </a:r>
            <a:endParaRPr lang="ja-JP" altLang="en-US" sz="800" dirty="0">
              <a:solidFill>
                <a:srgbClr val="444444"/>
              </a:solidFill>
            </a:endParaRPr>
          </a:p>
        </p:txBody>
      </p:sp>
      <p:sp>
        <p:nvSpPr>
          <p:cNvPr id="13" name="テキスト ボックス 12">
            <a:extLst>
              <a:ext uri="{FF2B5EF4-FFF2-40B4-BE49-F238E27FC236}">
                <a16:creationId xmlns:a16="http://schemas.microsoft.com/office/drawing/2014/main" id="{F3E52A8B-011E-2FF7-1686-1A8B90B8003E}"/>
              </a:ext>
            </a:extLst>
          </p:cNvPr>
          <p:cNvSpPr txBox="1"/>
          <p:nvPr/>
        </p:nvSpPr>
        <p:spPr>
          <a:xfrm>
            <a:off x="5064103" y="6534063"/>
            <a:ext cx="1490040" cy="215444"/>
          </a:xfrm>
          <a:prstGeom prst="rect">
            <a:avLst/>
          </a:prstGeom>
          <a:noFill/>
        </p:spPr>
        <p:txBody>
          <a:bodyPr wrap="square">
            <a:spAutoFit/>
          </a:bodyPr>
          <a:lstStyle/>
          <a:p>
            <a:pPr algn="ctr"/>
            <a:r>
              <a:rPr lang="ja-JP" altLang="en-US" sz="800" dirty="0">
                <a:solidFill>
                  <a:srgbClr val="444444"/>
                </a:solidFill>
              </a:rPr>
              <a:t>三重県立熊野古道センター</a:t>
            </a:r>
          </a:p>
        </p:txBody>
      </p:sp>
      <p:sp>
        <p:nvSpPr>
          <p:cNvPr id="14" name="テキスト ボックス 13">
            <a:extLst>
              <a:ext uri="{FF2B5EF4-FFF2-40B4-BE49-F238E27FC236}">
                <a16:creationId xmlns:a16="http://schemas.microsoft.com/office/drawing/2014/main" id="{4F6933EB-4639-4BEE-F10F-8C32AC8F7407}"/>
              </a:ext>
            </a:extLst>
          </p:cNvPr>
          <p:cNvSpPr txBox="1"/>
          <p:nvPr/>
        </p:nvSpPr>
        <p:spPr>
          <a:xfrm>
            <a:off x="6515369" y="6534063"/>
            <a:ext cx="1490040" cy="215444"/>
          </a:xfrm>
          <a:prstGeom prst="rect">
            <a:avLst/>
          </a:prstGeom>
          <a:noFill/>
        </p:spPr>
        <p:txBody>
          <a:bodyPr wrap="square">
            <a:spAutoFit/>
          </a:bodyPr>
          <a:lstStyle/>
          <a:p>
            <a:pPr algn="ctr"/>
            <a:r>
              <a:rPr lang="ja-JP" altLang="en-US" sz="800" dirty="0">
                <a:solidFill>
                  <a:srgbClr val="444444"/>
                </a:solidFill>
              </a:rPr>
              <a:t>熊野古道伊勢路</a:t>
            </a:r>
          </a:p>
        </p:txBody>
      </p:sp>
      <p:sp>
        <p:nvSpPr>
          <p:cNvPr id="15" name="テキスト ボックス 14">
            <a:extLst>
              <a:ext uri="{FF2B5EF4-FFF2-40B4-BE49-F238E27FC236}">
                <a16:creationId xmlns:a16="http://schemas.microsoft.com/office/drawing/2014/main" id="{DAF06174-CAB1-2836-C1CC-90FDB9B68A57}"/>
              </a:ext>
            </a:extLst>
          </p:cNvPr>
          <p:cNvSpPr txBox="1"/>
          <p:nvPr/>
        </p:nvSpPr>
        <p:spPr>
          <a:xfrm>
            <a:off x="7983065" y="6536451"/>
            <a:ext cx="1490040" cy="215444"/>
          </a:xfrm>
          <a:prstGeom prst="rect">
            <a:avLst/>
          </a:prstGeom>
          <a:noFill/>
        </p:spPr>
        <p:txBody>
          <a:bodyPr wrap="square">
            <a:spAutoFit/>
          </a:bodyPr>
          <a:lstStyle/>
          <a:p>
            <a:pPr algn="ctr"/>
            <a:r>
              <a:rPr lang="ja-JP" altLang="en-US" sz="800" dirty="0">
                <a:solidFill>
                  <a:srgbClr val="444444"/>
                </a:solidFill>
              </a:rPr>
              <a:t>獅子岩・七里御浜</a:t>
            </a:r>
          </a:p>
        </p:txBody>
      </p:sp>
      <p:pic>
        <p:nvPicPr>
          <p:cNvPr id="33" name="図 32">
            <a:extLst>
              <a:ext uri="{FF2B5EF4-FFF2-40B4-BE49-F238E27FC236}">
                <a16:creationId xmlns:a16="http://schemas.microsoft.com/office/drawing/2014/main" id="{C857D802-F675-0E86-C6A9-39F0B24FDE74}"/>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a:fillRect/>
          </a:stretch>
        </p:blipFill>
        <p:spPr>
          <a:xfrm>
            <a:off x="6558824" y="5509074"/>
            <a:ext cx="1397285" cy="1020490"/>
          </a:xfrm>
          <a:prstGeom prst="rect">
            <a:avLst/>
          </a:prstGeom>
        </p:spPr>
      </p:pic>
      <p:pic>
        <p:nvPicPr>
          <p:cNvPr id="34" name="図 33">
            <a:extLst>
              <a:ext uri="{FF2B5EF4-FFF2-40B4-BE49-F238E27FC236}">
                <a16:creationId xmlns:a16="http://schemas.microsoft.com/office/drawing/2014/main" id="{FD1E57B7-DD61-29BD-525A-63A1BEDCC17D}"/>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l="-185"/>
          <a:stretch>
            <a:fillRect/>
          </a:stretch>
        </p:blipFill>
        <p:spPr>
          <a:xfrm>
            <a:off x="8048422" y="5509074"/>
            <a:ext cx="1397285" cy="1014696"/>
          </a:xfrm>
          <a:prstGeom prst="rect">
            <a:avLst/>
          </a:prstGeom>
        </p:spPr>
      </p:pic>
      <p:pic>
        <p:nvPicPr>
          <p:cNvPr id="35" name="図 34">
            <a:extLst>
              <a:ext uri="{FF2B5EF4-FFF2-40B4-BE49-F238E27FC236}">
                <a16:creationId xmlns:a16="http://schemas.microsoft.com/office/drawing/2014/main" id="{27E89A47-DD01-6656-130E-14871DA03163}"/>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58605" y="5498778"/>
            <a:ext cx="1322568" cy="1024990"/>
          </a:xfrm>
          <a:prstGeom prst="rect">
            <a:avLst/>
          </a:prstGeom>
        </p:spPr>
      </p:pic>
    </p:spTree>
    <p:extLst>
      <p:ext uri="{BB962C8B-B14F-4D97-AF65-F5344CB8AC3E}">
        <p14:creationId xmlns:p14="http://schemas.microsoft.com/office/powerpoint/2010/main" val="313027880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ユーザー定義 1">
      <a:majorFont>
        <a:latin typeface="Century Gothic"/>
        <a:ea typeface="BIZ UDPゴシック"/>
        <a:cs typeface=""/>
      </a:majorFont>
      <a:minorFont>
        <a:latin typeface="Century Gothic"/>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728</TotalTime>
  <Words>417</Words>
  <Application>Microsoft Office PowerPoint</Application>
  <PresentationFormat>A4 210 x 297 mm</PresentationFormat>
  <Paragraphs>25</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BIZ UDPゴシック</vt:lpstr>
      <vt:lpstr>Arial</vt:lpstr>
      <vt:lpstr>Century Gothic</vt:lpstr>
      <vt:lpstr>Office テーマ</vt:lpstr>
      <vt:lpstr>三重の世界遺産と日本遺産を体感　1泊2日</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KHS 24</dc:creator>
  <cp:lastModifiedBy>KHS 24</cp:lastModifiedBy>
  <cp:revision>32</cp:revision>
  <dcterms:created xsi:type="dcterms:W3CDTF">2025-10-09T01:11:11Z</dcterms:created>
  <dcterms:modified xsi:type="dcterms:W3CDTF">2025-10-16T06:37:54Z</dcterms:modified>
</cp:coreProperties>
</file>