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ED7980"/>
    <a:srgbClr val="89CCCC"/>
    <a:srgbClr val="B4C3E4"/>
    <a:srgbClr val="444444"/>
    <a:srgbClr val="C4E5E6"/>
    <a:srgbClr val="A7DDE0"/>
    <a:srgbClr val="F0F0E0"/>
    <a:srgbClr val="D09B49"/>
    <a:srgbClr val="FAF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9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0F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434EC87-CEDF-3854-0AF1-A7617E87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72" y="128061"/>
            <a:ext cx="8543925" cy="439206"/>
          </a:xfrm>
        </p:spPr>
        <p:txBody>
          <a:bodyPr>
            <a:normAutofit/>
          </a:bodyPr>
          <a:lstStyle>
            <a:lvl1pPr>
              <a:defRPr sz="1800" b="1">
                <a:solidFill>
                  <a:srgbClr val="44444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183349-D3C0-B524-C565-AE2FF538945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18069"/>
            <a:ext cx="9906000" cy="846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4942F25-B59C-B701-289F-604297336CC7}"/>
              </a:ext>
            </a:extLst>
          </p:cNvPr>
          <p:cNvSpPr txBox="1"/>
          <p:nvPr userDrawn="1"/>
        </p:nvSpPr>
        <p:spPr>
          <a:xfrm>
            <a:off x="8443384" y="479988"/>
            <a:ext cx="1384300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</a:rPr>
              <a:t>Copyright © Mie Prefecture. All Rights Reserved.</a:t>
            </a:r>
            <a:endParaRPr lang="ja-JP" altLang="en-US" sz="400" dirty="0">
              <a:solidFill>
                <a:schemeClr val="tx1"/>
              </a:solidFill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F33565D-CCA3-CFD5-A8D3-2A41B385CB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8634" y="58748"/>
            <a:ext cx="1145644" cy="439164"/>
          </a:xfrm>
          <a:prstGeom prst="rect">
            <a:avLst/>
          </a:prstGeom>
        </p:spPr>
      </p:pic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A44B7C84-FD68-6B67-C389-7509FB573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772428"/>
            <a:ext cx="8798152" cy="90352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rgbClr val="44444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136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3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628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3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07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3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3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2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F2240-8448-B394-40B2-C52434129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6819EC-C0C4-D526-7559-6F020DDC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三重の自然を体験しながら環境問題について考える　</a:t>
            </a:r>
            <a:r>
              <a:rPr lang="en-US" altLang="ja-JP" dirty="0"/>
              <a:t>2</a:t>
            </a:r>
            <a:r>
              <a:rPr lang="ja-JP" altLang="en-US" dirty="0"/>
              <a:t>泊</a:t>
            </a:r>
            <a:r>
              <a:rPr lang="en-US" altLang="ja-JP" dirty="0"/>
              <a:t>3</a:t>
            </a:r>
            <a:r>
              <a:rPr lang="ja-JP" altLang="en-US" dirty="0"/>
              <a:t>日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4ED773-48F3-E22A-6DAF-3D5AF594A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676178"/>
            <a:ext cx="8798152" cy="817167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三重の豊かな自然である、海・山・川を体験できるコースです。また、海の環境問題を考える体験プログラムを通じて、</a:t>
            </a:r>
            <a:r>
              <a:rPr kumimoji="1" lang="en-US" altLang="ja-JP" dirty="0"/>
              <a:t>SDGs</a:t>
            </a:r>
            <a:r>
              <a:rPr kumimoji="1" lang="ja-JP" altLang="en-US" dirty="0"/>
              <a:t>についても学ぶことができます。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1744500-F299-A2C0-F863-235A7286B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410205"/>
              </p:ext>
            </p:extLst>
          </p:nvPr>
        </p:nvGraphicFramePr>
        <p:xfrm>
          <a:off x="251146" y="1434417"/>
          <a:ext cx="9513775" cy="913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088">
                  <a:extLst>
                    <a:ext uri="{9D8B030D-6E8A-4147-A177-3AD203B41FA5}">
                      <a16:colId xmlns:a16="http://schemas.microsoft.com/office/drawing/2014/main" val="3969185250"/>
                    </a:ext>
                  </a:extLst>
                </a:gridCol>
                <a:gridCol w="4180062">
                  <a:extLst>
                    <a:ext uri="{9D8B030D-6E8A-4147-A177-3AD203B41FA5}">
                      <a16:colId xmlns:a16="http://schemas.microsoft.com/office/drawing/2014/main" val="994702396"/>
                    </a:ext>
                  </a:extLst>
                </a:gridCol>
                <a:gridCol w="4564625">
                  <a:extLst>
                    <a:ext uri="{9D8B030D-6E8A-4147-A177-3AD203B41FA5}">
                      <a16:colId xmlns:a16="http://schemas.microsoft.com/office/drawing/2014/main" val="1667600408"/>
                    </a:ext>
                  </a:extLst>
                </a:gridCol>
              </a:tblGrid>
              <a:tr h="1584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行程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エリア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体験プログラム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61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北勢（亀山市、菰野町）→伊勢志摩（鳥羽市）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/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→中南勢（多気町、大台町）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海の環境学習、クラフト体験、水上アクティビティ、地産地消のレストラン食、木工体験</a:t>
                      </a: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17991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41431A7-8438-3FBF-28E3-07B651BD4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288447"/>
              </p:ext>
            </p:extLst>
          </p:nvPr>
        </p:nvGraphicFramePr>
        <p:xfrm>
          <a:off x="251146" y="2401012"/>
          <a:ext cx="9527561" cy="3143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392">
                  <a:extLst>
                    <a:ext uri="{9D8B030D-6E8A-4147-A177-3AD203B41FA5}">
                      <a16:colId xmlns:a16="http://schemas.microsoft.com/office/drawing/2014/main" val="1225636619"/>
                    </a:ext>
                  </a:extLst>
                </a:gridCol>
                <a:gridCol w="8930169">
                  <a:extLst>
                    <a:ext uri="{9D8B030D-6E8A-4147-A177-3AD203B41FA5}">
                      <a16:colId xmlns:a16="http://schemas.microsoft.com/office/drawing/2014/main" val="69857441"/>
                    </a:ext>
                  </a:extLst>
                </a:gridCol>
              </a:tblGrid>
              <a:tr h="3037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7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行程</a:t>
                      </a:r>
                      <a:endParaRPr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52722"/>
                  </a:ext>
                </a:extLst>
              </a:tr>
              <a:tr h="4771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ct val="20000"/>
                        </a:spcBef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各地＝＝御在所ロープウエイ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分＞＝＝関ドライブイン（昼食）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80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分＞＝＝二見・夫婦岩・伊勢シーパラダイス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分＞＝＝鳥羽（宿泊）＊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6145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＊：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宿泊先で志摩自然学校による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SDG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ｓと関連付けた海の環境講座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7910"/>
                  </a:ext>
                </a:extLst>
              </a:tr>
              <a:tr h="419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40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分＞＝＝海の博物館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SDGs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（博物館展示による海の学び）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】==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==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鳥羽市内（昼食）＝＝＜約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分＞＝＝＝＝ 海島遊民くらぶ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SDGs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（クラフト体験を通して漂着ごみの実態を知り環境問題を考える）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90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分＞＝＝鳥羽港～～鳥羽湾めぐりとイルカ島～～鳥羽港＝＝　</a:t>
                      </a:r>
                      <a:r>
                        <a:rPr kumimoji="1" lang="zh-TW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＜約</a:t>
                      </a:r>
                      <a:r>
                        <a:rPr kumimoji="1" lang="en-US" altLang="zh-TW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zh-TW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分＞＝＝鳥羽（宿泊）</a:t>
                      </a:r>
                      <a:endParaRPr kumimoji="1" lang="ja-JP" altLang="en-US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97110"/>
                  </a:ext>
                </a:extLst>
              </a:tr>
              <a:tr h="419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Verde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大台ツーリズム（水上アクティビティ）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雨天決行＝＝＜約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30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VISON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SDGs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（敷地内の畑で獲れた野菜を利用した食事、尾鷲ひのきを使った木工体験）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150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 ＝＝各地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431648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1E13990-5102-6C39-BE55-9B06D11D7AA0}"/>
              </a:ext>
            </a:extLst>
          </p:cNvPr>
          <p:cNvSpPr txBox="1"/>
          <p:nvPr/>
        </p:nvSpPr>
        <p:spPr>
          <a:xfrm>
            <a:off x="7814971" y="2446119"/>
            <a:ext cx="19046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</a:rPr>
              <a:t>（凡例：＝＝：バス　・・・：徒歩　～～：船）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1064B64-3720-587B-A8AA-21B1FC06170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146" y="5661086"/>
            <a:ext cx="1307229" cy="87126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F55B0497-D600-7D52-4DF9-BDC26450DC1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4187" y="5661086"/>
            <a:ext cx="1307229" cy="87148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42BBA96-B8F4-7D8A-92B0-F7EAD14FE1B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7662" y="5661087"/>
            <a:ext cx="1307229" cy="87126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7D5FEB1-DF4D-03A1-8BF3-FE0B7FAFE7D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95921" y="5661086"/>
            <a:ext cx="1308180" cy="871268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6FFD310-27B3-D781-69A9-C3C04382B9E4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4179" y="5661086"/>
            <a:ext cx="1161451" cy="871268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A807F092-84BB-1297-2238-DA17D10D4154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5709" y="5661087"/>
            <a:ext cx="1161690" cy="871268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592BF90-EE02-4C2E-DCC6-A0103A40ECF3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47238" y="5661088"/>
            <a:ext cx="1161688" cy="87126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DF332C-E2DB-E595-F617-70BF96FB1FBB}"/>
              </a:ext>
            </a:extLst>
          </p:cNvPr>
          <p:cNvSpPr txBox="1"/>
          <p:nvPr/>
        </p:nvSpPr>
        <p:spPr>
          <a:xfrm>
            <a:off x="251146" y="6541400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御在所ロープウェイ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12BF65-C13F-A3BA-11DE-582F6B83326B}"/>
              </a:ext>
            </a:extLst>
          </p:cNvPr>
          <p:cNvSpPr txBox="1"/>
          <p:nvPr/>
        </p:nvSpPr>
        <p:spPr>
          <a:xfrm>
            <a:off x="1715879" y="6541400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二見・夫婦岩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70462F-638B-4751-EDCA-92A45E754DB9}"/>
              </a:ext>
            </a:extLst>
          </p:cNvPr>
          <p:cNvSpPr txBox="1"/>
          <p:nvPr/>
        </p:nvSpPr>
        <p:spPr>
          <a:xfrm>
            <a:off x="3180612" y="6541400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伊勢シーパラダイス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237929A-70A1-7BB6-5374-452B3F6A6B24}"/>
              </a:ext>
            </a:extLst>
          </p:cNvPr>
          <p:cNvSpPr txBox="1"/>
          <p:nvPr/>
        </p:nvSpPr>
        <p:spPr>
          <a:xfrm>
            <a:off x="4618564" y="6541400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海の環境講座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11673B-5986-0E64-DE97-1D97D1542510}"/>
              </a:ext>
            </a:extLst>
          </p:cNvPr>
          <p:cNvSpPr txBox="1"/>
          <p:nvPr/>
        </p:nvSpPr>
        <p:spPr>
          <a:xfrm>
            <a:off x="5982135" y="6541400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海の博物館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9559C6E-0247-D11A-C204-E4D9F0C1D8FB}"/>
              </a:ext>
            </a:extLst>
          </p:cNvPr>
          <p:cNvSpPr txBox="1"/>
          <p:nvPr/>
        </p:nvSpPr>
        <p:spPr>
          <a:xfrm>
            <a:off x="7361701" y="6519446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クラフト体験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0DD46D3-D119-1BA4-3445-91ABE54B5C59}"/>
              </a:ext>
            </a:extLst>
          </p:cNvPr>
          <p:cNvSpPr txBox="1"/>
          <p:nvPr/>
        </p:nvSpPr>
        <p:spPr>
          <a:xfrm>
            <a:off x="8650612" y="6542115"/>
            <a:ext cx="115831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尾鷲ひのき木工体験</a:t>
            </a:r>
          </a:p>
        </p:txBody>
      </p:sp>
    </p:spTree>
    <p:extLst>
      <p:ext uri="{BB962C8B-B14F-4D97-AF65-F5344CB8AC3E}">
        <p14:creationId xmlns:p14="http://schemas.microsoft.com/office/powerpoint/2010/main" val="3577147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Century Gothic"/>
        <a:ea typeface="BIZ UDPゴシック"/>
        <a:cs typeface=""/>
      </a:majorFont>
      <a:minorFont>
        <a:latin typeface="Century Gothic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412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Century Gothic</vt:lpstr>
      <vt:lpstr>Office テーマ</vt:lpstr>
      <vt:lpstr>三重の自然を体験しながら環境問題について考える　2泊3日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KHS 24</dc:creator>
  <cp:lastModifiedBy>KHS 24</cp:lastModifiedBy>
  <cp:revision>32</cp:revision>
  <dcterms:created xsi:type="dcterms:W3CDTF">2025-10-09T01:11:11Z</dcterms:created>
  <dcterms:modified xsi:type="dcterms:W3CDTF">2025-10-16T06:40:35Z</dcterms:modified>
</cp:coreProperties>
</file>