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ED7980"/>
    <a:srgbClr val="89CCCC"/>
    <a:srgbClr val="B4C3E4"/>
    <a:srgbClr val="444444"/>
    <a:srgbClr val="C4E5E6"/>
    <a:srgbClr val="A7DDE0"/>
    <a:srgbClr val="F0F0E0"/>
    <a:srgbClr val="D09B49"/>
    <a:srgbClr val="FAFA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404" autoAdjust="0"/>
  </p:normalViewPr>
  <p:slideViewPr>
    <p:cSldViewPr snapToGrid="0">
      <p:cViewPr varScale="1">
        <p:scale>
          <a:sx n="74" d="100"/>
          <a:sy n="74" d="100"/>
        </p:scale>
        <p:origin x="9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bg>
      <p:bgPr>
        <a:solidFill>
          <a:srgbClr val="F0F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434EC87-CEDF-3854-0AF1-A7617E87C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972" y="128061"/>
            <a:ext cx="8543925" cy="439206"/>
          </a:xfrm>
        </p:spPr>
        <p:txBody>
          <a:bodyPr>
            <a:normAutofit/>
          </a:bodyPr>
          <a:lstStyle>
            <a:lvl1pPr>
              <a:defRPr sz="1800" b="1">
                <a:solidFill>
                  <a:srgbClr val="44444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63183349-D3C0-B524-C565-AE2FF5389458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18069"/>
            <a:ext cx="9906000" cy="846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4942F25-B59C-B701-289F-604297336CC7}"/>
              </a:ext>
            </a:extLst>
          </p:cNvPr>
          <p:cNvSpPr txBox="1"/>
          <p:nvPr userDrawn="1"/>
        </p:nvSpPr>
        <p:spPr>
          <a:xfrm>
            <a:off x="8443384" y="479988"/>
            <a:ext cx="1384300" cy="153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400" dirty="0">
                <a:solidFill>
                  <a:schemeClr val="tx1"/>
                </a:solidFill>
              </a:rPr>
              <a:t>Copyright © Mie Prefecture. All Rights Reserved.</a:t>
            </a:r>
            <a:endParaRPr lang="ja-JP" altLang="en-US" sz="400" dirty="0">
              <a:solidFill>
                <a:schemeClr val="tx1"/>
              </a:solidFill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F33565D-CCA3-CFD5-A8D3-2A41B385CB1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38634" y="58748"/>
            <a:ext cx="1145644" cy="439164"/>
          </a:xfrm>
          <a:prstGeom prst="rect">
            <a:avLst/>
          </a:prstGeom>
        </p:spPr>
      </p:pic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A44B7C84-FD68-6B67-C389-7509FB573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3924" y="772428"/>
            <a:ext cx="8798152" cy="90352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400">
                <a:solidFill>
                  <a:srgbClr val="444444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13667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735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628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133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1072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83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3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931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337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40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0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159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1238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E046F-B4E4-47CD-FABC-575AD25292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59A229-B0BA-187F-00D3-93925ADD5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三重の修学旅行</a:t>
            </a:r>
            <a:r>
              <a:rPr lang="en-US" altLang="ja-JP" dirty="0"/>
              <a:t>1</a:t>
            </a:r>
            <a:r>
              <a:rPr lang="ja-JP" altLang="en-US" dirty="0"/>
              <a:t>泊</a:t>
            </a:r>
            <a:r>
              <a:rPr lang="en-US" altLang="ja-JP" dirty="0"/>
              <a:t>2</a:t>
            </a:r>
            <a:r>
              <a:rPr lang="ja-JP" altLang="en-US" dirty="0"/>
              <a:t>日定番コース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F88AC65-3391-DD35-9BC7-BD259B689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3924" y="676178"/>
            <a:ext cx="8798152" cy="817167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伊勢志摩エリアを中心に、伊勢神宮とおはらい町・おかげ横丁の散策や真珠・海女文化を学べるコースです。</a:t>
            </a:r>
            <a:br>
              <a:rPr lang="en-US" altLang="ja-JP" dirty="0"/>
            </a:br>
            <a:r>
              <a:rPr kumimoji="1" lang="ja-JP" altLang="en-US" dirty="0"/>
              <a:t>海の生物の生態や問題を考えたり、自然のマリンスポーツも楽しめます。</a:t>
            </a:r>
          </a:p>
        </p:txBody>
      </p:sp>
      <p:graphicFrame>
        <p:nvGraphicFramePr>
          <p:cNvPr id="28" name="表 27">
            <a:extLst>
              <a:ext uri="{FF2B5EF4-FFF2-40B4-BE49-F238E27FC236}">
                <a16:creationId xmlns:a16="http://schemas.microsoft.com/office/drawing/2014/main" id="{DAFDE54A-D7FF-C770-124C-0A6B35ED70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761470"/>
              </p:ext>
            </p:extLst>
          </p:nvPr>
        </p:nvGraphicFramePr>
        <p:xfrm>
          <a:off x="251146" y="1434417"/>
          <a:ext cx="9513775" cy="730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088">
                  <a:extLst>
                    <a:ext uri="{9D8B030D-6E8A-4147-A177-3AD203B41FA5}">
                      <a16:colId xmlns:a16="http://schemas.microsoft.com/office/drawing/2014/main" val="3969185250"/>
                    </a:ext>
                  </a:extLst>
                </a:gridCol>
                <a:gridCol w="4180062">
                  <a:extLst>
                    <a:ext uri="{9D8B030D-6E8A-4147-A177-3AD203B41FA5}">
                      <a16:colId xmlns:a16="http://schemas.microsoft.com/office/drawing/2014/main" val="994702396"/>
                    </a:ext>
                  </a:extLst>
                </a:gridCol>
                <a:gridCol w="4564625">
                  <a:extLst>
                    <a:ext uri="{9D8B030D-6E8A-4147-A177-3AD203B41FA5}">
                      <a16:colId xmlns:a16="http://schemas.microsoft.com/office/drawing/2014/main" val="1667600408"/>
                    </a:ext>
                  </a:extLst>
                </a:gridCol>
              </a:tblGrid>
              <a:tr h="1584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行程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9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エリア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9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体験プログラム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9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661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泊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日</a:t>
                      </a:r>
                      <a:endParaRPr kumimoji="1" lang="en-US" altLang="ja-JP" sz="1200" b="0" kern="1200" dirty="0">
                        <a:solidFill>
                          <a:srgbClr val="444444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1444" marR="91444" marT="45357" marB="4535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伊勢志摩（伊勢市、鳥羽市、志摩市）</a:t>
                      </a:r>
                    </a:p>
                  </a:txBody>
                  <a:tcPr marL="91444" marR="91444" marT="45357" marB="4535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鳥羽水族館事前教養セミナー、自然・マリンスポーツ体験、</a:t>
                      </a:r>
                    </a:p>
                    <a:p>
                      <a:pPr algn="ctr"/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海女小屋体験（海女文化学習）</a:t>
                      </a:r>
                    </a:p>
                  </a:txBody>
                  <a:tcPr marL="91444" marR="91444" marT="45357" marB="4535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179919"/>
                  </a:ext>
                </a:extLst>
              </a:tr>
            </a:tbl>
          </a:graphicData>
        </a:graphic>
      </p:graphicFrame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B1F6ECF7-2120-DAA3-4470-1BD8B697EF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896924"/>
              </p:ext>
            </p:extLst>
          </p:nvPr>
        </p:nvGraphicFramePr>
        <p:xfrm>
          <a:off x="251146" y="2401012"/>
          <a:ext cx="9527561" cy="2340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392">
                  <a:extLst>
                    <a:ext uri="{9D8B030D-6E8A-4147-A177-3AD203B41FA5}">
                      <a16:colId xmlns:a16="http://schemas.microsoft.com/office/drawing/2014/main" val="1225636619"/>
                    </a:ext>
                  </a:extLst>
                </a:gridCol>
                <a:gridCol w="8930169">
                  <a:extLst>
                    <a:ext uri="{9D8B030D-6E8A-4147-A177-3AD203B41FA5}">
                      <a16:colId xmlns:a16="http://schemas.microsoft.com/office/drawing/2014/main" val="69857441"/>
                    </a:ext>
                  </a:extLst>
                </a:gridCol>
              </a:tblGrid>
              <a:tr h="3037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日次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7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行程</a:t>
                      </a:r>
                      <a:endParaRPr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952722"/>
                  </a:ext>
                </a:extLst>
              </a:tr>
              <a:tr h="47715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kumimoji="1" lang="ja-JP" altLang="en-US" sz="1200" dirty="0">
                        <a:solidFill>
                          <a:srgbClr val="444444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ct val="20000"/>
                        </a:spcBef>
                      </a:pP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各地＝＝伊勢神宮内宮（参拝）・おはらい町・おかげ横丁（班別行動・昼食）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150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180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30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分＞＝＝ミキモト真珠島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90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】==</a:t>
                      </a:r>
                      <a:r>
                        <a:rPr kumimoji="1" lang="zh-TW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＝＝＜約</a:t>
                      </a:r>
                      <a:r>
                        <a:rPr kumimoji="1" lang="en-US" altLang="zh-TW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5</a:t>
                      </a:r>
                      <a:r>
                        <a:rPr kumimoji="1" lang="zh-TW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zh-TW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10</a:t>
                      </a:r>
                      <a:r>
                        <a:rPr kumimoji="1" lang="zh-TW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分＞＝＝鳥羽（宿泊）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614515"/>
                  </a:ext>
                </a:extLst>
              </a:tr>
              <a:tr h="2908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rgbClr val="444444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ct val="20000"/>
                        </a:spcBef>
                      </a:pP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）：宿泊先で鳥羽水族館による事前教養セミナー（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19:00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～）事前学習（海の生物の生態や問題等を考える）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0265333"/>
                  </a:ext>
                </a:extLst>
              </a:tr>
              <a:tr h="4196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2</a:t>
                      </a:r>
                      <a:endParaRPr kumimoji="1" lang="ja-JP" altLang="en-US" sz="1200" dirty="0">
                        <a:solidFill>
                          <a:srgbClr val="444444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ホテル＝＝＜約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60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分＞＝＝志摩自然学校シーカヤック体験（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）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60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40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分＞＝＝相差・海女小屋体験・昼食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90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30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分＞＝＝鳥羽水族館（事後学習・見学）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120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＝＝各地　　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897110"/>
                  </a:ext>
                </a:extLst>
              </a:tr>
              <a:tr h="23854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rgbClr val="444444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）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雨天時の代替案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 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クラフト体験、シェルクラフト体験、真珠ブレスレット作り体験　　＊事前予約必要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432612"/>
                  </a:ext>
                </a:extLst>
              </a:tr>
            </a:tbl>
          </a:graphicData>
        </a:graphic>
      </p:graphicFrame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1D0063B5-0635-6EBE-1C28-65FE750CCB4A}"/>
              </a:ext>
            </a:extLst>
          </p:cNvPr>
          <p:cNvSpPr txBox="1"/>
          <p:nvPr/>
        </p:nvSpPr>
        <p:spPr>
          <a:xfrm>
            <a:off x="7814971" y="2454745"/>
            <a:ext cx="190468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solidFill>
                  <a:schemeClr val="bg1"/>
                </a:solidFill>
              </a:rPr>
              <a:t>（凡例：＝＝：バス　・・・：徒歩　～～：船）</a:t>
            </a: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38C0795C-ED96-2B7B-58EF-CF2D92D232A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51146" y="4902094"/>
            <a:ext cx="1564467" cy="1042978"/>
          </a:xfrm>
          <a:prstGeom prst="rect">
            <a:avLst/>
          </a:prstGeom>
        </p:spPr>
      </p:pic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541BA47-7DDA-7D7F-4981-C911658FB799}"/>
              </a:ext>
            </a:extLst>
          </p:cNvPr>
          <p:cNvSpPr txBox="1"/>
          <p:nvPr/>
        </p:nvSpPr>
        <p:spPr>
          <a:xfrm>
            <a:off x="390610" y="5966378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伊勢神宮・内宮（宇治橋）</a:t>
            </a: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B00225F7-51E2-7BE2-0CC6-9119EF4481FB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2011" y="4902094"/>
            <a:ext cx="1564860" cy="1042978"/>
          </a:xfrm>
          <a:prstGeom prst="rect">
            <a:avLst/>
          </a:prstGeom>
        </p:spPr>
      </p:pic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4A80467-AA43-A9B7-CC34-C9D2C8FDEAFE}"/>
              </a:ext>
            </a:extLst>
          </p:cNvPr>
          <p:cNvSpPr txBox="1"/>
          <p:nvPr/>
        </p:nvSpPr>
        <p:spPr>
          <a:xfrm>
            <a:off x="2041672" y="5966378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おかげ横丁</a:t>
            </a: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AD96582B-7F78-C5E6-C5AA-716963D755B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553268" y="4902093"/>
            <a:ext cx="1564859" cy="1043239"/>
          </a:xfrm>
          <a:prstGeom prst="rect">
            <a:avLst/>
          </a:prstGeom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FA5815E7-B561-2C76-9729-9A52CC19CCED}"/>
              </a:ext>
            </a:extLst>
          </p:cNvPr>
          <p:cNvSpPr txBox="1"/>
          <p:nvPr/>
        </p:nvSpPr>
        <p:spPr>
          <a:xfrm>
            <a:off x="3667463" y="5966378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ミキモト真珠島 </a:t>
            </a:r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B232C871-884A-C0DD-20D1-BBFF56844BF7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204523" y="4901830"/>
            <a:ext cx="1390985" cy="1043239"/>
          </a:xfrm>
          <a:prstGeom prst="rect">
            <a:avLst/>
          </a:prstGeom>
        </p:spPr>
      </p:pic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A934FCE-8B4D-5A23-BECE-B96B1CE7123E}"/>
              </a:ext>
            </a:extLst>
          </p:cNvPr>
          <p:cNvSpPr txBox="1"/>
          <p:nvPr/>
        </p:nvSpPr>
        <p:spPr>
          <a:xfrm>
            <a:off x="5258138" y="5966378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シーカヤック体験</a:t>
            </a:r>
          </a:p>
        </p:txBody>
      </p:sp>
      <p:pic>
        <p:nvPicPr>
          <p:cNvPr id="29" name="図 28">
            <a:extLst>
              <a:ext uri="{FF2B5EF4-FFF2-40B4-BE49-F238E27FC236}">
                <a16:creationId xmlns:a16="http://schemas.microsoft.com/office/drawing/2014/main" id="{141C1869-806F-67A8-2D15-5CEA448F2560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16120" y="4896053"/>
            <a:ext cx="1390986" cy="1043239"/>
          </a:xfrm>
          <a:prstGeom prst="rect">
            <a:avLst/>
          </a:prstGeom>
        </p:spPr>
      </p:pic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17089613-7F9D-6B04-BC8A-29EE9CC3B3A0}"/>
              </a:ext>
            </a:extLst>
          </p:cNvPr>
          <p:cNvSpPr txBox="1"/>
          <p:nvPr/>
        </p:nvSpPr>
        <p:spPr>
          <a:xfrm>
            <a:off x="6821569" y="5966378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海女小屋体験</a:t>
            </a:r>
          </a:p>
        </p:txBody>
      </p:sp>
      <p:pic>
        <p:nvPicPr>
          <p:cNvPr id="31" name="図 30">
            <a:extLst>
              <a:ext uri="{FF2B5EF4-FFF2-40B4-BE49-F238E27FC236}">
                <a16:creationId xmlns:a16="http://schemas.microsoft.com/office/drawing/2014/main" id="{F9D7C2E5-2FC9-AF44-A2DF-B5163E10F884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227718" y="4896053"/>
            <a:ext cx="1390984" cy="1043238"/>
          </a:xfrm>
          <a:prstGeom prst="rect">
            <a:avLst/>
          </a:prstGeom>
        </p:spPr>
      </p:pic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9D9592C-BD12-C1F0-B445-21289454F348}"/>
              </a:ext>
            </a:extLst>
          </p:cNvPr>
          <p:cNvSpPr txBox="1"/>
          <p:nvPr/>
        </p:nvSpPr>
        <p:spPr>
          <a:xfrm>
            <a:off x="8280441" y="5966378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鳥羽水族館</a:t>
            </a:r>
          </a:p>
        </p:txBody>
      </p:sp>
    </p:spTree>
    <p:extLst>
      <p:ext uri="{BB962C8B-B14F-4D97-AF65-F5344CB8AC3E}">
        <p14:creationId xmlns:p14="http://schemas.microsoft.com/office/powerpoint/2010/main" val="3872045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Century Gothic"/>
        <a:ea typeface="BIZ UDPゴシック"/>
        <a:cs typeface=""/>
      </a:majorFont>
      <a:minorFont>
        <a:latin typeface="Century Gothic"/>
        <a:ea typeface="BIZ UDP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728</TotalTime>
  <Words>315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Arial</vt:lpstr>
      <vt:lpstr>Century Gothic</vt:lpstr>
      <vt:lpstr>Office テーマ</vt:lpstr>
      <vt:lpstr>三重の修学旅行1泊2日定番コース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KHS 24</dc:creator>
  <cp:lastModifiedBy>KHS 24</cp:lastModifiedBy>
  <cp:revision>32</cp:revision>
  <dcterms:created xsi:type="dcterms:W3CDTF">2025-10-09T01:11:11Z</dcterms:created>
  <dcterms:modified xsi:type="dcterms:W3CDTF">2025-10-16T06:42:27Z</dcterms:modified>
</cp:coreProperties>
</file>