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ED7980"/>
    <a:srgbClr val="89CCCC"/>
    <a:srgbClr val="B4C3E4"/>
    <a:srgbClr val="444444"/>
    <a:srgbClr val="C4E5E6"/>
    <a:srgbClr val="A7DDE0"/>
    <a:srgbClr val="F0F0E0"/>
    <a:srgbClr val="D09B49"/>
    <a:srgbClr val="FAF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4" autoAdjust="0"/>
  </p:normalViewPr>
  <p:slideViewPr>
    <p:cSldViewPr snapToGrid="0">
      <p:cViewPr varScale="1">
        <p:scale>
          <a:sx n="74" d="100"/>
          <a:sy n="74" d="100"/>
        </p:scale>
        <p:origin x="9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bg>
      <p:bgPr>
        <a:solidFill>
          <a:srgbClr val="F0F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434EC87-CEDF-3854-0AF1-A7617E87C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972" y="128061"/>
            <a:ext cx="8543925" cy="439206"/>
          </a:xfrm>
        </p:spPr>
        <p:txBody>
          <a:bodyPr>
            <a:normAutofit/>
          </a:bodyPr>
          <a:lstStyle>
            <a:lvl1pPr>
              <a:defRPr sz="1800" b="1">
                <a:solidFill>
                  <a:srgbClr val="44444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183349-D3C0-B524-C565-AE2FF5389458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618069"/>
            <a:ext cx="9906000" cy="846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942F25-B59C-B701-289F-604297336CC7}"/>
              </a:ext>
            </a:extLst>
          </p:cNvPr>
          <p:cNvSpPr txBox="1"/>
          <p:nvPr userDrawn="1"/>
        </p:nvSpPr>
        <p:spPr>
          <a:xfrm>
            <a:off x="8443384" y="479988"/>
            <a:ext cx="1384300" cy="153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400" dirty="0">
                <a:solidFill>
                  <a:schemeClr val="tx1"/>
                </a:solidFill>
              </a:rPr>
              <a:t>Copyright © Mie Prefecture. All Rights Reserved.</a:t>
            </a:r>
            <a:endParaRPr lang="ja-JP" altLang="en-US" sz="400" dirty="0">
              <a:solidFill>
                <a:schemeClr val="tx1"/>
              </a:solidFill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F33565D-CCA3-CFD5-A8D3-2A41B385CB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38634" y="58748"/>
            <a:ext cx="1145644" cy="439164"/>
          </a:xfrm>
          <a:prstGeom prst="rect">
            <a:avLst/>
          </a:prstGeom>
        </p:spPr>
      </p:pic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A44B7C84-FD68-6B67-C389-7509FB573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772428"/>
            <a:ext cx="8798152" cy="90352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rgbClr val="444444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21366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735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628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3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07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83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93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31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33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4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59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D4566-E06A-409B-9428-70B4AD0089F3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D9E06B-1E48-4C8C-8F87-7E6558087C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3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F5CD3-63B8-867D-A42A-E8E936A1E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D8B448-BCC0-F6C4-7B1F-112C57DED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三重の伝統工芸品を知る！見る！作る！　</a:t>
            </a:r>
            <a:r>
              <a:rPr lang="en-US" altLang="ja-JP" dirty="0"/>
              <a:t>2</a:t>
            </a:r>
            <a:r>
              <a:rPr lang="ja-JP" altLang="en-US" dirty="0"/>
              <a:t>泊</a:t>
            </a:r>
            <a:r>
              <a:rPr lang="en-US" altLang="ja-JP" dirty="0"/>
              <a:t>3</a:t>
            </a:r>
            <a:r>
              <a:rPr lang="ja-JP" altLang="en-US" dirty="0"/>
              <a:t>日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EDA30D-7934-3BBE-BFC5-7463FE073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3924" y="676178"/>
            <a:ext cx="8798152" cy="817167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萬古焼の絵付け体験、伊勢型紙のしおり彫刻体験、伊賀くみひもづくり体験を通じて、三重の伝統工芸について学習することができるコースです。また、三重ならではの忍者修行体験も楽しむことができます。</a:t>
            </a: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376436DC-D291-0BA7-4654-AE4295627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502105"/>
              </p:ext>
            </p:extLst>
          </p:nvPr>
        </p:nvGraphicFramePr>
        <p:xfrm>
          <a:off x="251146" y="1434417"/>
          <a:ext cx="9513775" cy="730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088">
                  <a:extLst>
                    <a:ext uri="{9D8B030D-6E8A-4147-A177-3AD203B41FA5}">
                      <a16:colId xmlns:a16="http://schemas.microsoft.com/office/drawing/2014/main" val="3969185250"/>
                    </a:ext>
                  </a:extLst>
                </a:gridCol>
                <a:gridCol w="4180062">
                  <a:extLst>
                    <a:ext uri="{9D8B030D-6E8A-4147-A177-3AD203B41FA5}">
                      <a16:colId xmlns:a16="http://schemas.microsoft.com/office/drawing/2014/main" val="994702396"/>
                    </a:ext>
                  </a:extLst>
                </a:gridCol>
                <a:gridCol w="4564625">
                  <a:extLst>
                    <a:ext uri="{9D8B030D-6E8A-4147-A177-3AD203B41FA5}">
                      <a16:colId xmlns:a16="http://schemas.microsoft.com/office/drawing/2014/main" val="1667600408"/>
                    </a:ext>
                  </a:extLst>
                </a:gridCol>
              </a:tblGrid>
              <a:tr h="1584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行程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エリア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体験プログラム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9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1661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泊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日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北勢（四日市市、鈴鹿市）→伊賀（伊賀市、名張市）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伝統工芸品「萬古焼」「伊勢型紙」「伊賀くみひも」の体験プログラム、</a:t>
                      </a:r>
                    </a:p>
                    <a:p>
                      <a:pPr algn="ctr"/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忍者修行体験</a:t>
                      </a:r>
                    </a:p>
                  </a:txBody>
                  <a:tcPr marL="91444" marR="91444" marT="45357" marB="45357"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179919"/>
                  </a:ext>
                </a:extLst>
              </a:tr>
            </a:tbl>
          </a:graphicData>
        </a:graphic>
      </p:graphicFrame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043016A9-8297-745E-A57B-17953BBD65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035216"/>
              </p:ext>
            </p:extLst>
          </p:nvPr>
        </p:nvGraphicFramePr>
        <p:xfrm>
          <a:off x="251146" y="2340630"/>
          <a:ext cx="9527561" cy="2389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92">
                  <a:extLst>
                    <a:ext uri="{9D8B030D-6E8A-4147-A177-3AD203B41FA5}">
                      <a16:colId xmlns:a16="http://schemas.microsoft.com/office/drawing/2014/main" val="1225636619"/>
                    </a:ext>
                  </a:extLst>
                </a:gridCol>
                <a:gridCol w="8930169">
                  <a:extLst>
                    <a:ext uri="{9D8B030D-6E8A-4147-A177-3AD203B41FA5}">
                      <a16:colId xmlns:a16="http://schemas.microsoft.com/office/drawing/2014/main" val="69857441"/>
                    </a:ext>
                  </a:extLst>
                </a:gridCol>
              </a:tblGrid>
              <a:tr h="3037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日次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9057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行程</a:t>
                      </a:r>
                      <a:endParaRPr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52722"/>
                  </a:ext>
                </a:extLst>
              </a:tr>
              <a:tr h="477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各地＝＝ばんこの里会館（絵付け体験） </a:t>
                      </a:r>
                      <a:r>
                        <a:rPr lang="zh-TW" altLang="en-US" sz="1200" b="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</a:rPr>
                        <a:t>＊伝統工芸「萬古焼」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90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＝＝＜約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40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分＞＝＝鈴鹿市伝統産業会館（伊勢型紙体験プログラム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</a:rPr>
                        <a:t>） </a:t>
                      </a:r>
                      <a:r>
                        <a:rPr lang="zh-TW" altLang="en-US" sz="1200" b="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</a:rPr>
                        <a:t>＊伝統工芸「伊勢型紙」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60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＝＝＜約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分＞＝＝鈴鹿サーキットパーク（自由行動・ミールクーポンでの昼食）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【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180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分</a:t>
                      </a:r>
                      <a:r>
                        <a:rPr lang="en-US" altLang="ja-JP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】</a:t>
                      </a:r>
                      <a:r>
                        <a:rPr lang="ja-JP" altLang="en-US" sz="1200" b="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＝＝伊賀（宿泊）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614515"/>
                  </a:ext>
                </a:extLst>
              </a:tr>
              <a:tr h="4196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ホテル＝＝＜約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分＞＝＝伊賀組紐体験・伊賀流忍者博物館・上野城 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highlight>
                            <a:srgbClr val="FFFF00"/>
                          </a:highlight>
                          <a:latin typeface="+mn-ea"/>
                          <a:ea typeface="+mn-ea"/>
                          <a:cs typeface="+mn-cs"/>
                        </a:rPr>
                        <a:t>＊伝統工芸「伊賀くみひも」　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150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分＞＝＝伊賀市内（昼食）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＝＝＜約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60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分＞＝＝赤目四十八滝・忍者修行体験（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約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120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150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分</a:t>
                      </a:r>
                      <a:r>
                        <a:rPr kumimoji="1" lang="en-US" altLang="ja-JP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</a:t>
                      </a:r>
                      <a:r>
                        <a:rPr kumimoji="1" lang="ja-JP" altLang="en-US" sz="12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＝＝各地</a:t>
                      </a:r>
                      <a:endParaRPr kumimoji="1" lang="en-US" altLang="ja-JP" sz="1200" b="0" kern="1200" dirty="0">
                        <a:solidFill>
                          <a:srgbClr val="444444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897110"/>
                  </a:ext>
                </a:extLst>
              </a:tr>
              <a:tr h="20900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rgbClr val="444444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（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）：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【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雨天時</a:t>
                      </a:r>
                      <a:r>
                        <a:rPr kumimoji="1" lang="en-US" altLang="ja-JP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】 </a:t>
                      </a:r>
                      <a:r>
                        <a:rPr kumimoji="1" lang="ja-JP" altLang="en-US" sz="800" b="0" kern="1200" dirty="0">
                          <a:solidFill>
                            <a:srgbClr val="444444"/>
                          </a:solidFill>
                          <a:latin typeface="+mn-ea"/>
                          <a:ea typeface="+mn-ea"/>
                          <a:cs typeface="+mn-cs"/>
                        </a:rPr>
                        <a:t>忍者修行体験は屋内の修行を中心に雨の日ならではの修行を体験</a:t>
                      </a:r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902496"/>
                  </a:ext>
                </a:extLst>
              </a:tr>
            </a:tbl>
          </a:graphicData>
        </a:graphic>
      </p:graphicFrame>
      <p:pic>
        <p:nvPicPr>
          <p:cNvPr id="4" name="図 3">
            <a:extLst>
              <a:ext uri="{FF2B5EF4-FFF2-40B4-BE49-F238E27FC236}">
                <a16:creationId xmlns:a16="http://schemas.microsoft.com/office/drawing/2014/main" id="{105F7D89-062A-2DD0-62E8-8F7CA503DA0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51146" y="4883583"/>
            <a:ext cx="1440000" cy="10800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D5E81B86-B9FF-5E86-4A04-8243562AEE8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00626" y="4883583"/>
            <a:ext cx="1440000" cy="108000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46D273B-EEAB-A66F-C130-0DDBEB76E16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50106" y="4883583"/>
            <a:ext cx="1620404" cy="1080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004AB4D-E859-82BA-846F-B50C7709A74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079990" y="4883583"/>
            <a:ext cx="1440000" cy="1080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E78415E6-8F24-E834-5DEB-0AB87E59F8D3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266532" y="4883583"/>
            <a:ext cx="1440000" cy="1080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B0011DF-9724-567D-CBD4-F345582F36EE}"/>
              </a:ext>
            </a:extLst>
          </p:cNvPr>
          <p:cNvSpPr txBox="1"/>
          <p:nvPr/>
        </p:nvSpPr>
        <p:spPr>
          <a:xfrm>
            <a:off x="7814971" y="2394363"/>
            <a:ext cx="19046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bg1"/>
                </a:solidFill>
              </a:rPr>
              <a:t>（凡例：＝＝：バス　・・・：徒歩　～～：船）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1F04D76-09C5-4AEC-B3F9-7721282F8DDF}"/>
              </a:ext>
            </a:extLst>
          </p:cNvPr>
          <p:cNvSpPr txBox="1"/>
          <p:nvPr/>
        </p:nvSpPr>
        <p:spPr>
          <a:xfrm>
            <a:off x="325090" y="5978987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萬古焼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2B14252-F042-16EE-9A9F-9775C346101D}"/>
              </a:ext>
            </a:extLst>
          </p:cNvPr>
          <p:cNvSpPr txBox="1"/>
          <p:nvPr/>
        </p:nvSpPr>
        <p:spPr>
          <a:xfrm>
            <a:off x="1877857" y="5978987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伊勢型紙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9A07B04-C829-CE89-A23D-05E1E9551CA3}"/>
              </a:ext>
            </a:extLst>
          </p:cNvPr>
          <p:cNvSpPr txBox="1"/>
          <p:nvPr/>
        </p:nvSpPr>
        <p:spPr>
          <a:xfrm>
            <a:off x="3517539" y="5978987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鈴鹿サーキットパーク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D4DA839-D547-2285-16C4-79D7F46280F5}"/>
              </a:ext>
            </a:extLst>
          </p:cNvPr>
          <p:cNvSpPr txBox="1"/>
          <p:nvPr/>
        </p:nvSpPr>
        <p:spPr>
          <a:xfrm>
            <a:off x="5079990" y="5963583"/>
            <a:ext cx="144000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伊賀忍者博物館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C15C8EF-A070-D77D-9BD8-D2461701138D}"/>
              </a:ext>
            </a:extLst>
          </p:cNvPr>
          <p:cNvSpPr txBox="1"/>
          <p:nvPr/>
        </p:nvSpPr>
        <p:spPr>
          <a:xfrm>
            <a:off x="8339783" y="5978987"/>
            <a:ext cx="128553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忍者修行体験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6027D9B4-84AB-0015-530E-E4858E0408F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9470" y="4883583"/>
            <a:ext cx="1527582" cy="1080000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2779089-6E37-C5EF-4B14-3E6547703473}"/>
              </a:ext>
            </a:extLst>
          </p:cNvPr>
          <p:cNvSpPr txBox="1"/>
          <p:nvPr/>
        </p:nvSpPr>
        <p:spPr>
          <a:xfrm>
            <a:off x="6673260" y="5978987"/>
            <a:ext cx="144000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800" dirty="0">
                <a:solidFill>
                  <a:srgbClr val="444444"/>
                </a:solidFill>
              </a:rPr>
              <a:t>赤目四十八滝</a:t>
            </a:r>
          </a:p>
        </p:txBody>
      </p:sp>
    </p:spTree>
    <p:extLst>
      <p:ext uri="{BB962C8B-B14F-4D97-AF65-F5344CB8AC3E}">
        <p14:creationId xmlns:p14="http://schemas.microsoft.com/office/powerpoint/2010/main" val="1787135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Century Gothic"/>
        <a:ea typeface="BIZ UDPゴシック"/>
        <a:cs typeface=""/>
      </a:majorFont>
      <a:minorFont>
        <a:latin typeface="Century Gothic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337</Words>
  <Application>Microsoft Office PowerPoint</Application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Century Gothic</vt:lpstr>
      <vt:lpstr>Office テーマ</vt:lpstr>
      <vt:lpstr>三重の伝統工芸品を知る！見る！作る！　2泊3日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KHS 24</dc:creator>
  <cp:lastModifiedBy>KHS 24</cp:lastModifiedBy>
  <cp:revision>32</cp:revision>
  <dcterms:created xsi:type="dcterms:W3CDTF">2025-10-09T01:11:11Z</dcterms:created>
  <dcterms:modified xsi:type="dcterms:W3CDTF">2025-10-16T06:39:44Z</dcterms:modified>
</cp:coreProperties>
</file>